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charts/chart1.xml" ContentType="application/vnd.openxmlformats-officedocument.drawingml.chart+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charts/chart2.xml" ContentType="application/vnd.openxmlformats-officedocument.drawingml.chart+xml"/>
  <Override PartName="/ppt/charts/chart3.xml" ContentType="application/vnd.openxmlformats-officedocument.drawingml.chart+xml"/>
  <Override PartName="/ppt/slideMasters/slideMaster7.xml" ContentType="application/vnd.openxmlformats-officedocument.presentationml.slideMaster+xml"/>
  <Override PartName="/ppt/slides/slide7.xml" ContentType="application/vnd.openxmlformats-officedocument.presentationml.slide+xml"/>
  <Override PartName="/ppt/charts/chart4.xml" ContentType="application/vnd.openxmlformats-officedocument.drawingml.chart+xml"/>
  <Override PartName="/ppt/slideMasters/slideMaster8.xml" ContentType="application/vnd.openxmlformats-officedocument.presentationml.slideMaster+xml"/>
  <Override PartName="/ppt/slides/slide8.xml" ContentType="application/vnd.openxmlformats-officedocument.presentationml.slide+xml"/>
  <Override PartName="/ppt/charts/chart5.xml" ContentType="application/vnd.openxmlformats-officedocument.drawingml.chart+xml"/>
  <Override PartName="/ppt/slideMasters/slideMaster9.xml" ContentType="application/vnd.openxmlformats-officedocument.presentationml.slideMaster+xml"/>
  <Override PartName="/ppt/slides/slide9.xml" ContentType="application/vnd.openxmlformats-officedocument.presentationml.slide+xml"/>
  <Override PartName="/ppt/charts/chart6.xml" ContentType="application/vnd.openxmlformats-officedocument.drawingml.chart+xml"/>
  <Override PartName="/ppt/slideMasters/slideMaster10.xml" ContentType="application/vnd.openxmlformats-officedocument.presentationml.slideMaster+xml"/>
  <Override PartName="/ppt/slides/slide10.xml" ContentType="application/vnd.openxmlformats-officedocument.presentationml.slide+xml"/>
  <Override PartName="/ppt/charts/chart7.xml" ContentType="application/vnd.openxmlformats-officedocument.drawingml.chart+xml"/>
  <Override PartName="/ppt/slideMasters/slideMaster11.xml" ContentType="application/vnd.openxmlformats-officedocument.presentationml.slideMaster+xml"/>
  <Override PartName="/ppt/slides/slide11.xml" ContentType="application/vnd.openxmlformats-officedocument.presentationml.slide+xml"/>
  <Override PartName="/ppt/charts/chart8.xml" ContentType="application/vnd.openxmlformats-officedocument.drawingml.chart+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id="{1a66e00c-0033-8986-9b6a-510ccf6d0baa}">
          <p14:sldIdLst>
            <p14:sldId id="256"/>
          </p14:sldIdLst>
        </p14:section>
        <p14:section name="Performance" id="{a8ebc4de-2ee0-ff9f-6861-187b2ec5831a}">
          <p14:sldIdLst>
            <p14:sldId id="257"/>
            <p14:sldId id="258"/>
            <p14:sldId id="259"/>
            <p14:sldId id="260"/>
            <p14:sldId id="261"/>
            <p14:sldId id="262"/>
          </p14:sldIdLst>
        </p14:section>
        <p14:section name="Financial position" id="{b207211f-d2c3-9df1-73cb-6f9f0276defe}">
          <p14:sldIdLst>
            <p14:sldId id="263"/>
            <p14:sldId id="264"/>
            <p14:sldId id="265"/>
          </p14:sldIdLst>
        </p14:section>
        <p14:section name="Governance and outlook" id="{1e660ca6-7668-654c-b90f-89ff6a7ad32a}">
          <p14:sldIdLst>
            <p14:sldId id="266"/>
            <p14:sldId id="267"/>
            <p14:sldId id="268"/>
            <p14:sldId id="26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Relationships xmlns="http://schemas.openxmlformats.org/package/2006/relationships"><Relationship Id="rId1" Type="http://schemas.openxmlformats.org/officeDocument/2006/relationships/package" Target="../embeddings/Microsoft_Excel_Worksheet6.xlsx"/></Relationships>
</file>

<file path=ppt/charts/_rels/chart7.xml.rels><?xml version="1.0" encoding="UTF-8" standalone="yes"?><Relationships xmlns="http://schemas.openxmlformats.org/package/2006/relationships"><Relationship Id="rId1" Type="http://schemas.openxmlformats.org/officeDocument/2006/relationships/package" Target="../embeddings/Microsoft_Excel_Worksheet7.xlsx"/></Relationships>
</file>

<file path=ppt/charts/_rels/chart8.xml.rels><?xml version="1.0" encoding="UTF-8" standalone="yes"?><Relationships xmlns="http://schemas.openxmlformats.org/package/2006/relationships"><Relationship Id="rId1" Type="http://schemas.openxmlformats.org/officeDocument/2006/relationships/package" Target="../embeddings/Microsoft_Excel_Worksheet8.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12263A"/>
                </a:solidFill>
                <a:latin typeface="+mn-lt"/>
              </a:defRPr>
            </a:pPr>
            <a:r>
              <a:rPr sz="1200" b="0" i="0" u="none" strike="noStrike">
                <a:solidFill>
                  <a:srgbClr val="12263A"/>
                </a:solidFill>
                <a:latin typeface="+mn-lt"/>
              </a:rPr>
              <a:t>Top markets, FY2026 net sales (Rs million)</a:t>
            </a:r>
          </a:p>
        </c:rich>
      </c:tx>
      <c:layout/>
      <c:overlay val="0"/>
    </c:title>
    <c:autoTitleDeleted val="0"/>
    <c:plotArea>
      <c:layout/>
      <c:barChart>
        <c:barDir val="bar"/>
        <c:grouping val="clustered"/>
        <c:varyColors val="0"/>
        <c:ser>
          <c:idx val="0"/>
          <c:order val="0"/>
          <c:tx>
            <c:strRef>
              <c:f>Sheet1!$B$1</c:f>
              <c:strCache>
                <c:ptCount val="1"/>
                <c:pt idx="0">
                  <c:v>FY2026 net sales (Rs m)</c:v>
                </c:pt>
              </c:strCache>
            </c:strRef>
          </c:tx>
          <c:spPr>
            <a:solidFill>
              <a:srgbClr val="1F7A8C"/>
            </a:solidFill>
            <a:effectLst/>
          </c:spPr>
          <c:invertIfNegative val="0"/>
          <c:dLbls>
            <c:numFmt formatCode="#,##0" sourceLinked="0"/>
            <c:txPr>
              <a:bodyPr/>
              <a:lstStyle/>
              <a:p>
                <a:pPr>
                  <a:defRPr b="0" i="0" strike="noStrike" sz="1100" u="none">
                    <a:solidFill>
                      <a:srgbClr val="12263A"/>
                    </a:solidFill>
                    <a:latin typeface="+mn-lt"/>
                  </a:defRPr>
                </a:pPr>
              </a:p>
            </c:txPr>
            <c:showLegendKey val="0"/>
            <c:showVal val="1"/>
            <c:showCatName val="0"/>
            <c:showSerName val="0"/>
            <c:showPercent val="0"/>
            <c:showBubbleSize val="0"/>
            <c:showLeaderLines val="0"/>
          </c:dLbls>
          <c:cat>
            <c:multiLvlStrRef>
              <c:f>Sheet1!$A$2:$A$10</c:f>
              <c:multiLvlStrCache>
                <c:ptCount val="9"/>
                <c:lvl>
                  <c:pt idx="0">
                    <c:v>Pakistan (local)</c:v>
                  </c:pt>
                  <c:pt idx="1">
                    <c:v>Italy</c:v>
                  </c:pt>
                  <c:pt idx="2">
                    <c:v>Germany</c:v>
                  </c:pt>
                  <c:pt idx="3">
                    <c:v>USA</c:v>
                  </c:pt>
                  <c:pt idx="4">
                    <c:v>Sri Lanka</c:v>
                  </c:pt>
                  <c:pt idx="5">
                    <c:v>Hong Kong</c:v>
                  </c:pt>
                  <c:pt idx="6">
                    <c:v>Portugal</c:v>
                  </c:pt>
                  <c:pt idx="7">
                    <c:v>France</c:v>
                  </c:pt>
                  <c:pt idx="8">
                    <c:v>South Africa</c:v>
                  </c:pt>
                </c:lvl>
              </c:multiLvlStrCache>
            </c:multiLvlStrRef>
          </c:cat>
          <c:val>
            <c:numRef>
              <c:f>Sheet1!$B$2:$B$10</c:f>
              <c:numCache>
                <c:formatCode>General</c:formatCode>
                <c:ptCount val="9"/>
                <c:pt idx="0">
                  <c:v>2019</c:v>
                </c:pt>
                <c:pt idx="1">
                  <c:v>1399</c:v>
                </c:pt>
                <c:pt idx="2">
                  <c:v>1115</c:v>
                </c:pt>
                <c:pt idx="3">
                  <c:v>598</c:v>
                </c:pt>
                <c:pt idx="4">
                  <c:v>560</c:v>
                </c:pt>
                <c:pt idx="5">
                  <c:v>403</c:v>
                </c:pt>
                <c:pt idx="6">
                  <c:v>313</c:v>
                </c:pt>
                <c:pt idx="7">
                  <c:v>207</c:v>
                </c:pt>
                <c:pt idx="8">
                  <c:v>192</c:v>
                </c:pt>
              </c:numCache>
            </c:numRef>
          </c:val>
        </c:ser>
        <c:dLbls>
          <c:numFmt formatCode="#,##0" sourceLinked="0"/>
          <c:txPr>
            <a:bodyPr/>
            <a:lstStyle/>
            <a:p>
              <a:pPr>
                <a:defRPr b="0" i="0" strike="noStrike" sz="1100" u="none">
                  <a:solidFill>
                    <a:srgbClr val="12263A"/>
                  </a:solidFill>
                  <a:latin typeface="+mn-lt"/>
                </a:defRPr>
              </a:pPr>
            </a:p>
          </c:txPr>
          <c:showLegendKey val="0"/>
          <c:showVal val="1"/>
          <c:showCatName val="0"/>
          <c:showSerName val="0"/>
          <c:showPercent val="0"/>
          <c:showBubbleSize val="0"/>
          <c:showLeaderLines val="0"/>
        </c:dLbls>
        <c:gapWidth val="40"/>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100" b="0" i="0" u="none" strike="noStrike">
                <a:solidFill>
                  <a:srgbClr val="5C7A89"/>
                </a:solidFill>
                <a:latin typeface="+mn-lt"/>
              </a:defRPr>
            </a:pPr>
            <a:endParaRPr lang="en-US"/>
          </a:p>
        </c:txPr>
        <c:crossAx val="2094734552"/>
        <c:crosses val="autoZero"/>
        <c:auto val="1"/>
        <c:lblAlgn val="ctr"/>
        <c:noMultiLvlLbl val="1"/>
      </c:catAx>
      <c:valAx>
        <c:axId val="2094734552"/>
        <c:scaling>
          <c:orientation val="minMax"/>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000" b="0" i="0" u="none" strike="noStrike">
                <a:solidFill>
                  <a:srgbClr val="5C7A89"/>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12263A"/>
                </a:solidFill>
                <a:latin typeface="+mn-lt"/>
              </a:defRPr>
            </a:pPr>
            <a:r>
              <a:rPr sz="1200" b="0" i="0" u="none" strike="noStrike">
                <a:solidFill>
                  <a:srgbClr val="12263A"/>
                </a:solidFill>
                <a:latin typeface="+mn-lt"/>
              </a:rPr>
              <a:t>Net sales (Rs million)</a:t>
            </a:r>
          </a:p>
        </c:rich>
      </c:tx>
      <c:layout/>
      <c:overlay val="0"/>
    </c:title>
    <c:autoTitleDeleted val="0"/>
    <c:plotArea>
      <c:layout/>
      <c:barChart>
        <c:barDir val="col"/>
        <c:grouping val="clustered"/>
        <c:varyColors val="0"/>
        <c:ser>
          <c:idx val="0"/>
          <c:order val="0"/>
          <c:tx>
            <c:strRef>
              <c:f>Sheet1!$B$1</c:f>
              <c:strCache>
                <c:ptCount val="1"/>
                <c:pt idx="0">
                  <c:v>Sales</c:v>
                </c:pt>
              </c:strCache>
            </c:strRef>
          </c:tx>
          <c:spPr>
            <a:solidFill>
              <a:srgbClr val="1F7A8C"/>
            </a:solidFill>
            <a:effectLst/>
          </c:spPr>
          <c:invertIfNegative val="0"/>
          <c:dLbls>
            <c:numFmt formatCode="#,##0" sourceLinked="0"/>
            <c:txPr>
              <a:bodyPr/>
              <a:lstStyle/>
              <a:p>
                <a:pPr>
                  <a:defRPr b="0" i="0" strike="noStrike" sz="1100" u="none">
                    <a:solidFill>
                      <a:srgbClr val="12263A"/>
                    </a:solidFill>
                    <a:latin typeface="+mn-lt"/>
                  </a:defRPr>
                </a:pPr>
              </a:p>
            </c:txPr>
            <c:showLegendKey val="0"/>
            <c:showVal val="1"/>
            <c:showCatName val="0"/>
            <c:showSerName val="0"/>
            <c:showPercent val="0"/>
            <c:showBubbleSize val="0"/>
            <c:showLeaderLines val="0"/>
          </c:dLbls>
          <c:cat>
            <c:multiLvlStrRef>
              <c:f>Sheet1!$A$2:$A$7</c:f>
              <c:multiLvlStrCache>
                <c:ptCount val="6"/>
                <c:lvl>
                  <c:pt idx="0">
                    <c:v>FY21</c:v>
                  </c:pt>
                  <c:pt idx="1">
                    <c:v>FY22</c:v>
                  </c:pt>
                  <c:pt idx="2">
                    <c:v>FY23</c:v>
                  </c:pt>
                  <c:pt idx="3">
                    <c:v>FY24</c:v>
                  </c:pt>
                  <c:pt idx="4">
                    <c:v>FY25</c:v>
                  </c:pt>
                  <c:pt idx="5">
                    <c:v>FY26</c:v>
                  </c:pt>
                </c:lvl>
              </c:multiLvlStrCache>
            </c:multiLvlStrRef>
          </c:cat>
          <c:val>
            <c:numRef>
              <c:f>Sheet1!$B$2:$B$7</c:f>
              <c:numCache>
                <c:formatCode>General</c:formatCode>
                <c:ptCount val="6"/>
                <c:pt idx="0">
                  <c:v>6129</c:v>
                </c:pt>
                <c:pt idx="1">
                  <c:v>7384</c:v>
                </c:pt>
                <c:pt idx="2">
                  <c:v>8103</c:v>
                </c:pt>
                <c:pt idx="3">
                  <c:v>8394</c:v>
                </c:pt>
                <c:pt idx="4">
                  <c:v>8279</c:v>
                </c:pt>
                <c:pt idx="5">
                  <c:v>7754</c:v>
                </c:pt>
              </c:numCache>
            </c:numRef>
          </c:val>
        </c:ser>
        <c:dLbls>
          <c:numFmt formatCode="#,##0" sourceLinked="0"/>
          <c:txPr>
            <a:bodyPr/>
            <a:lstStyle/>
            <a:p>
              <a:pPr>
                <a:defRPr b="0" i="0" strike="noStrike" sz="1100" u="none">
                  <a:solidFill>
                    <a:srgbClr val="12263A"/>
                  </a:solidFill>
                  <a:latin typeface="+mn-lt"/>
                </a:defRPr>
              </a:pPr>
            </a:p>
          </c:txPr>
          <c:showLegendKey val="0"/>
          <c:showVal val="1"/>
          <c:showCatName val="0"/>
          <c:showSerName val="0"/>
          <c:showPercent val="0"/>
          <c:showBubbleSize val="0"/>
          <c:showLeaderLines val="0"/>
        </c:dLbls>
        <c:gapWidth val="45"/>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5C7A89"/>
                </a:solidFill>
                <a:latin typeface="+mn-lt"/>
              </a:defRPr>
            </a:pPr>
            <a:endParaRPr lang="en-US"/>
          </a:p>
        </c:txPr>
        <c:crossAx val="2094734552"/>
        <c:crosses val="autoZero"/>
        <c:auto val="1"/>
        <c:lblAlgn val="ctr"/>
        <c:noMultiLvlLbl val="1"/>
      </c:catAx>
      <c:valAx>
        <c:axId val="2094734552"/>
        <c:scaling>
          <c:orientation val="minMax"/>
          <c:max val="10000"/>
          <c:min val="0"/>
        </c:scaling>
        <c:delete val="1"/>
        <c:axPos val="l"/>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5C7A89"/>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12263A"/>
                </a:solidFill>
                <a:latin typeface="+mn-lt"/>
              </a:defRPr>
            </a:pPr>
            <a:r>
              <a:rPr sz="1200" b="0" i="0" u="none" strike="noStrike">
                <a:solidFill>
                  <a:srgbClr val="12263A"/>
                </a:solidFill>
                <a:latin typeface="+mn-lt"/>
              </a:rPr>
              <a:t>Gross margin (%)</a:t>
            </a:r>
          </a:p>
        </c:rich>
      </c:tx>
      <c:layout/>
      <c:overlay val="0"/>
    </c:title>
    <c:autoTitleDeleted val="0"/>
    <c:plotArea>
      <c:layout/>
      <c:lineChart>
        <c:varyColors val="0"/>
        <c:ser>
          <c:idx val="0"/>
          <c:order val="0"/>
          <c:tx>
            <c:strRef>
              <c:f>Sheet1!$B$1</c:f>
              <c:strCache>
                <c:ptCount val="1"/>
                <c:pt idx="0">
                  <c:v>Gross margin %</c:v>
                </c:pt>
              </c:strCache>
            </c:strRef>
          </c:tx>
          <c:spPr>
            <a:solidFill>
              <a:srgbClr val="E09F3E"/>
            </a:solidFill>
            <a:ln w="38100" cap="flat">
              <a:solidFill>
                <a:srgbClr val="E09F3E"/>
              </a:solidFill>
              <a:prstDash val="solid"/>
              <a:round/>
            </a:ln>
            <a:effectLst/>
          </c:spPr>
          <c:invertIfNegative val="0"/>
          <c:dLbls>
            <c:numFmt formatCode="0.0" sourceLinked="0"/>
            <c:txPr>
              <a:bodyPr/>
              <a:lstStyle/>
              <a:p>
                <a:pPr>
                  <a:defRPr b="0" i="0" strike="noStrike" sz="1100" u="none">
                    <a:solidFill>
                      <a:srgbClr val="12263A"/>
                    </a:solidFill>
                    <a:latin typeface="+mn-lt"/>
                  </a:defRPr>
                </a:pPr>
              </a:p>
            </c:txPr>
            <c:dLblPos val="t"/>
            <c:showLegendKey val="0"/>
            <c:showVal val="1"/>
            <c:showCatName val="0"/>
            <c:showSerName val="0"/>
            <c:showPercent val="0"/>
            <c:showBubbleSize val="0"/>
            <c:showLeaderLines val="0"/>
          </c:dLbls>
          <c:marker>
            <c:symbol val="circle"/>
            <c:size val="8"/>
            <c:spPr>
              <a:solidFill>
                <a:srgbClr val="E09F3E"/>
              </a:solidFill>
              <a:ln w="9525" cap="flat">
                <a:solidFill>
                  <a:srgbClr val="E09F3E"/>
                </a:solidFill>
                <a:prstDash val="solid"/>
                <a:round/>
              </a:ln>
              <a:effectLst/>
            </c:spPr>
          </c:marker>
          <c:cat>
            <c:multiLvlStrRef>
              <c:f>Sheet1!$A$2:$A$7</c:f>
              <c:multiLvlStrCache>
                <c:ptCount val="6"/>
                <c:lvl>
                  <c:pt idx="0">
                    <c:v>FY21</c:v>
                  </c:pt>
                  <c:pt idx="1">
                    <c:v>FY22</c:v>
                  </c:pt>
                  <c:pt idx="2">
                    <c:v>FY23</c:v>
                  </c:pt>
                  <c:pt idx="3">
                    <c:v>FY24</c:v>
                  </c:pt>
                  <c:pt idx="4">
                    <c:v>FY25</c:v>
                  </c:pt>
                  <c:pt idx="5">
                    <c:v>FY26</c:v>
                  </c:pt>
                </c:lvl>
              </c:multiLvlStrCache>
            </c:multiLvlStrRef>
          </c:cat>
          <c:val>
            <c:numRef>
              <c:f>Sheet1!$B$2:$B$7</c:f>
              <c:numCache>
                <c:formatCode>General</c:formatCode>
                <c:ptCount val="6"/>
                <c:pt idx="0">
                  <c:v>13.18</c:v>
                </c:pt>
                <c:pt idx="1">
                  <c:v>10.01</c:v>
                </c:pt>
                <c:pt idx="2">
                  <c:v>15.08</c:v>
                </c:pt>
                <c:pt idx="3">
                  <c:v>10.68</c:v>
                </c:pt>
                <c:pt idx="4">
                  <c:v>9.85</c:v>
                </c:pt>
                <c:pt idx="5">
                  <c:v>11.19</c:v>
                </c:pt>
              </c:numCache>
            </c:numRef>
          </c:val>
          <c:smooth val="0"/>
        </c:ser>
        <c:dLbls>
          <c:numFmt formatCode="0.0" sourceLinked="0"/>
          <c:txPr>
            <a:bodyPr/>
            <a:lstStyle/>
            <a:p>
              <a:pPr>
                <a:defRPr b="0" i="0" strike="noStrike" sz="1100" u="none">
                  <a:solidFill>
                    <a:srgbClr val="12263A"/>
                  </a:solidFill>
                  <a:latin typeface="+mn-lt"/>
                </a:defRPr>
              </a:pPr>
            </a:p>
          </c:txPr>
          <c:dLblPos val="t"/>
          <c:showLegendKey val="0"/>
          <c:showVal val="1"/>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5C7A89"/>
                </a:solidFill>
                <a:latin typeface="+mn-lt"/>
              </a:defRPr>
            </a:pPr>
            <a:endParaRPr lang="en-US"/>
          </a:p>
        </c:txPr>
        <c:crossAx val="2094734552"/>
        <c:crosses val="autoZero"/>
        <c:auto val="1"/>
        <c:lblAlgn val="ctr"/>
        <c:noMultiLvlLbl val="1"/>
      </c:catAx>
      <c:valAx>
        <c:axId val="2094734552"/>
        <c:scaling>
          <c:orientation val="minMax"/>
          <c:max val="18"/>
          <c:min val="6"/>
        </c:scaling>
        <c:delete val="1"/>
        <c:axPos val="l"/>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5C7A89"/>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12263A"/>
                </a:solidFill>
                <a:latin typeface="+mn-lt"/>
              </a:defRPr>
            </a:pPr>
            <a:r>
              <a:rPr sz="1200" b="0" i="0" u="none" strike="noStrike">
                <a:solidFill>
                  <a:srgbClr val="12263A"/>
                </a:solidFill>
                <a:latin typeface="+mn-lt"/>
              </a:rPr>
              <a:t>Rs million</a:t>
            </a:r>
          </a:p>
        </c:rich>
      </c:tx>
      <c:layout/>
      <c:overlay val="0"/>
    </c:title>
    <c:autoTitleDeleted val="0"/>
    <c:plotArea>
      <c:layout/>
      <c:barChart>
        <c:barDir val="col"/>
        <c:grouping val="clustered"/>
        <c:varyColors val="0"/>
        <c:ser>
          <c:idx val="0"/>
          <c:order val="0"/>
          <c:tx>
            <c:strRef>
              <c:f>Sheet1!$B$1</c:f>
              <c:strCache>
                <c:ptCount val="1"/>
                <c:pt idx="0">
                  <c:v>FY2025</c:v>
                </c:pt>
              </c:strCache>
            </c:strRef>
          </c:tx>
          <c:spPr>
            <a:solidFill>
              <a:srgbClr val="BFD7DB"/>
            </a:solidFill>
            <a:effectLst/>
          </c:spPr>
          <c:invertIfNegative val="0"/>
          <c:dLbls>
            <c:numFmt formatCode="#,##0" sourceLinked="0"/>
            <c:txPr>
              <a:bodyPr/>
              <a:lstStyle/>
              <a:p>
                <a:pPr>
                  <a:defRPr b="0" i="0" strike="noStrike" sz="1100" u="none">
                    <a:solidFill>
                      <a:srgbClr val="12263A"/>
                    </a:solidFill>
                    <a:latin typeface="+mn-lt"/>
                  </a:defRPr>
                </a:pPr>
              </a:p>
            </c:txPr>
            <c:showLegendKey val="0"/>
            <c:showVal val="1"/>
            <c:showCatName val="0"/>
            <c:showSerName val="0"/>
            <c:showPercent val="0"/>
            <c:showBubbleSize val="0"/>
            <c:showLeaderLines val="0"/>
          </c:dLbls>
          <c:cat>
            <c:multiLvlStrRef>
              <c:f>Sheet1!$A$2:$A$5</c:f>
              <c:multiLvlStrCache>
                <c:ptCount val="4"/>
                <c:lvl>
                  <c:pt idx="0">
                    <c:v>Gross profit</c:v>
                  </c:pt>
                  <c:pt idx="1">
                    <c:v>Distribution &amp; admin</c:v>
                  </c:pt>
                  <c:pt idx="2">
                    <c:v>Operating profit</c:v>
                  </c:pt>
                  <c:pt idx="3">
                    <c:v>Finance costs</c:v>
                  </c:pt>
                </c:lvl>
              </c:multiLvlStrCache>
            </c:multiLvlStrRef>
          </c:cat>
          <c:val>
            <c:numRef>
              <c:f>Sheet1!$B$2:$B$5</c:f>
              <c:numCache>
                <c:formatCode>General</c:formatCode>
                <c:ptCount val="4"/>
                <c:pt idx="0">
                  <c:v>815</c:v>
                </c:pt>
                <c:pt idx="1">
                  <c:v>525</c:v>
                </c:pt>
                <c:pt idx="2">
                  <c:v>342</c:v>
                </c:pt>
                <c:pt idx="3">
                  <c:v>261</c:v>
                </c:pt>
              </c:numCache>
            </c:numRef>
          </c:val>
        </c:ser>
        <c:ser>
          <c:idx val="1"/>
          <c:order val="1"/>
          <c:tx>
            <c:strRef>
              <c:f>Sheet1!$C$1</c:f>
              <c:strCache>
                <c:ptCount val="1"/>
                <c:pt idx="0">
                  <c:v>FY2026</c:v>
                </c:pt>
              </c:strCache>
            </c:strRef>
          </c:tx>
          <c:spPr>
            <a:solidFill>
              <a:srgbClr val="1F7A8C"/>
            </a:solidFill>
            <a:effectLst/>
          </c:spPr>
          <c:invertIfNegative val="0"/>
          <c:dLbls>
            <c:numFmt formatCode="#,##0" sourceLinked="0"/>
            <c:txPr>
              <a:bodyPr/>
              <a:lstStyle/>
              <a:p>
                <a:pPr>
                  <a:defRPr b="0" i="0" strike="noStrike" sz="1100" u="none">
                    <a:solidFill>
                      <a:srgbClr val="12263A"/>
                    </a:solidFill>
                    <a:latin typeface="+mn-lt"/>
                  </a:defRPr>
                </a:pPr>
              </a:p>
            </c:txPr>
            <c:showLegendKey val="0"/>
            <c:showVal val="1"/>
            <c:showCatName val="0"/>
            <c:showSerName val="0"/>
            <c:showPercent val="0"/>
            <c:showBubbleSize val="0"/>
            <c:showLeaderLines val="0"/>
          </c:dLbls>
          <c:cat>
            <c:multiLvlStrRef>
              <c:f>Sheet1!$A$2:$A$5</c:f>
              <c:multiLvlStrCache>
                <c:ptCount val="4"/>
                <c:lvl>
                  <c:pt idx="0">
                    <c:v>Gross profit</c:v>
                  </c:pt>
                  <c:pt idx="1">
                    <c:v>Distribution &amp; admin</c:v>
                  </c:pt>
                  <c:pt idx="2">
                    <c:v>Operating profit</c:v>
                  </c:pt>
                  <c:pt idx="3">
                    <c:v>Finance costs</c:v>
                  </c:pt>
                </c:lvl>
              </c:multiLvlStrCache>
            </c:multiLvlStrRef>
          </c:cat>
          <c:val>
            <c:numRef>
              <c:f>Sheet1!$C$2:$C$5</c:f>
              <c:numCache>
                <c:formatCode>General</c:formatCode>
                <c:ptCount val="4"/>
                <c:pt idx="0">
                  <c:v>868</c:v>
                </c:pt>
                <c:pt idx="1">
                  <c:v>588</c:v>
                </c:pt>
                <c:pt idx="2">
                  <c:v>304</c:v>
                </c:pt>
                <c:pt idx="3">
                  <c:v>183</c:v>
                </c:pt>
              </c:numCache>
            </c:numRef>
          </c:val>
        </c:ser>
        <c:dLbls>
          <c:numFmt formatCode="#,##0" sourceLinked="0"/>
          <c:txPr>
            <a:bodyPr/>
            <a:lstStyle/>
            <a:p>
              <a:pPr>
                <a:defRPr b="0" i="0" strike="noStrike" sz="1100" u="none">
                  <a:solidFill>
                    <a:srgbClr val="12263A"/>
                  </a:solidFill>
                  <a:latin typeface="+mn-lt"/>
                </a:defRPr>
              </a:pPr>
            </a:p>
          </c:txPr>
          <c:showLegendKey val="0"/>
          <c:showVal val="1"/>
          <c:showCatName val="0"/>
          <c:showSerName val="0"/>
          <c:showPercent val="0"/>
          <c:showBubbleSize val="0"/>
          <c:showLeaderLines val="0"/>
        </c:dLbls>
        <c:gapWidth val="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5C7A89"/>
                </a:solidFill>
                <a:latin typeface="+mn-lt"/>
              </a:defRPr>
            </a:pPr>
            <a:endParaRPr lang="en-US"/>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5C7A89"/>
                </a:solidFill>
                <a:latin typeface="+mn-lt"/>
              </a:defRPr>
            </a:pPr>
            <a:endParaRPr lang="en-US"/>
          </a:p>
        </c:txPr>
        <c:crossAx val="2094734554"/>
        <c:crosses val="autoZero"/>
        <c:crossBetween val="between"/>
      </c:valAx>
      <c:spPr>
        <a:noFill/>
        <a:ln>
          <a:noFill/>
        </a:ln>
        <a:effectLst/>
      </c:spPr>
    </c:plotArea>
    <c:legend>
      <c:legendPos val="b"/>
      <c:overlay val="0"/>
      <c:txPr>
        <a:bodyPr/>
        <a:lstStyle/>
        <a:p>
          <a:pPr>
            <a:defRPr sz="1100">
              <a:solidFill>
                <a:srgbClr val="12263A"/>
              </a:solidFill>
              <a:latin typeface="+mn-lt"/>
              <a:cs typeface="+mn-lt"/>
            </a:defRPr>
          </a:pPr>
          <a:endParaRPr lang="en-US"/>
        </a:p>
      </c:txPr>
    </c:legend>
    <c:plotVisOnly val="1"/>
    <c:dispBlanksAs val="span"/>
  </c:chart>
  <c:spPr>
    <a:no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12263A"/>
                </a:solidFill>
                <a:latin typeface="+mn-lt"/>
              </a:defRPr>
            </a:pPr>
            <a:r>
              <a:rPr sz="1200" b="0" i="0" u="none" strike="noStrike">
                <a:solidFill>
                  <a:srgbClr val="12263A"/>
                </a:solidFill>
                <a:latin typeface="+mn-lt"/>
              </a:rPr>
              <a:t>Total assets: Rs 7.18bn</a:t>
            </a:r>
          </a:p>
        </c:rich>
      </c:tx>
      <c:layout/>
      <c:overlay val="0"/>
    </c:title>
    <c:autoTitleDeleted val="0"/>
    <c:plotArea>
      <c:layout/>
      <c:doughnutChart>
        <c:varyColors val="1"/>
        <c:ser>
          <c:idx val="0"/>
          <c:order val="0"/>
          <c:tx>
            <c:strRef>
              <c:f>Sheet1!$B$1</c:f>
              <c:strCache>
                <c:ptCount val="1"/>
                <c:pt idx="0">
                  <c:v>Assets</c:v>
                </c:pt>
              </c:strCache>
            </c:strRef>
          </c:tx>
          <c:spPr>
            <a:solidFill>
              <a:schemeClr val="accent1"/>
            </a:solidFill>
            <a:ln w="9525" cap="flat">
              <a:solidFill>
                <a:srgbClr val="F9F9F9"/>
              </a:solidFill>
              <a:prstDash val="solid"/>
              <a:round/>
            </a:ln>
            <a:effectLst/>
          </c:spPr>
          <c:dPt>
            <c:idx val="0"/>
            <c:bubble3D val="0"/>
            <c:spPr>
              <a:solidFill>
                <a:srgbClr val="1F7A8C"/>
              </a:solidFill>
              <a:effectLst/>
            </c:spPr>
          </c:dPt>
          <c:dPt>
            <c:idx val="1"/>
            <c:bubble3D val="0"/>
            <c:spPr>
              <a:solidFill>
                <a:srgbClr val="E09F3E"/>
              </a:solidFill>
              <a:effectLst/>
            </c:spPr>
          </c:dPt>
          <c:dPt>
            <c:idx val="2"/>
            <c:bubble3D val="0"/>
            <c:spPr>
              <a:solidFill>
                <a:srgbClr val="B5483A"/>
              </a:solidFill>
              <a:effectLst/>
            </c:spPr>
          </c:dPt>
          <c:dPt>
            <c:idx val="3"/>
            <c:bubble3D val="0"/>
            <c:spPr>
              <a:solidFill>
                <a:srgbClr val="BFD7DB"/>
              </a:solidFill>
              <a:effectLst/>
            </c:spPr>
          </c:dPt>
          <c:dPt>
            <c:idx val="4"/>
            <c:bubble3D val="0"/>
            <c:spPr>
              <a:solidFill>
                <a:srgbClr val="5C7A89"/>
              </a:solidFill>
              <a:effectLst/>
            </c:spPr>
          </c:dPt>
          <c:dLbls>
            <c:dLbl>
              <c:idx val="0"/>
              <c:numFmt formatCode="General" sourceLinked="0"/>
              <c:spPr/>
              <c:txPr>
                <a:bodyPr/>
                <a:lstStyle/>
                <a:p>
                  <a:pPr>
                    <a:defRPr sz="1200" b="0" i="0" u="none" strike="noStrike">
                      <a:solidFill>
                        <a:srgbClr val="000000"/>
                      </a:solidFill>
                      <a:latin typeface="Arial"/>
                    </a:defRPr>
                  </a:pPr>
                </a:p>
              </c:txPr>
              <c:showLegendKey val="0"/>
              <c:showVal val="0"/>
              <c:showCatName val="0"/>
              <c:showSerName val="0"/>
              <c:showPercent val="0"/>
              <c:showBubbleSize val="0"/>
            </c:dLbl>
            <c:dLbl>
              <c:idx val="1"/>
              <c:numFmt formatCode="General" sourceLinked="0"/>
              <c:spPr/>
              <c:txPr>
                <a:bodyPr/>
                <a:lstStyle/>
                <a:p>
                  <a:pPr>
                    <a:defRPr sz="1200" b="0" i="0" u="none" strike="noStrike">
                      <a:solidFill>
                        <a:srgbClr val="000000"/>
                      </a:solidFill>
                      <a:latin typeface="Arial"/>
                    </a:defRPr>
                  </a:pPr>
                </a:p>
              </c:txPr>
              <c:showLegendKey val="0"/>
              <c:showVal val="0"/>
              <c:showCatName val="0"/>
              <c:showSerName val="0"/>
              <c:showPercent val="0"/>
              <c:showBubbleSize val="0"/>
            </c:dLbl>
            <c:dLbl>
              <c:idx val="2"/>
              <c:numFmt formatCode="General" sourceLinked="0"/>
              <c:spPr/>
              <c:txPr>
                <a:bodyPr/>
                <a:lstStyle/>
                <a:p>
                  <a:pPr>
                    <a:defRPr sz="1200" b="0" i="0" u="none" strike="noStrike">
                      <a:solidFill>
                        <a:srgbClr val="000000"/>
                      </a:solidFill>
                      <a:latin typeface="Arial"/>
                    </a:defRPr>
                  </a:pPr>
                </a:p>
              </c:txPr>
              <c:showLegendKey val="0"/>
              <c:showVal val="0"/>
              <c:showCatName val="0"/>
              <c:showSerName val="0"/>
              <c:showPercent val="0"/>
              <c:showBubbleSize val="0"/>
            </c:dLbl>
            <c:dLbl>
              <c:idx val="3"/>
              <c:numFmt formatCode="General" sourceLinked="0"/>
              <c:spPr/>
              <c:txPr>
                <a:bodyPr/>
                <a:lstStyle/>
                <a:p>
                  <a:pPr>
                    <a:defRPr sz="1200" b="0" i="0" u="none" strike="noStrike">
                      <a:solidFill>
                        <a:srgbClr val="000000"/>
                      </a:solidFill>
                      <a:latin typeface="Arial"/>
                    </a:defRPr>
                  </a:pPr>
                </a:p>
              </c:txPr>
              <c:showLegendKey val="0"/>
              <c:showVal val="0"/>
              <c:showCatName val="0"/>
              <c:showSerName val="0"/>
              <c:showPercent val="0"/>
              <c:showBubbleSize val="0"/>
            </c:dLbl>
            <c:dLbl>
              <c:idx val="4"/>
              <c:numFmt formatCode="General" sourceLinked="0"/>
              <c:spPr/>
              <c:txPr>
                <a:bodyPr/>
                <a:lstStyle/>
                <a:p>
                  <a:pPr>
                    <a:defRPr sz="1200" b="0" i="0" u="none" strike="noStrike">
                      <a:solidFill>
                        <a:srgbClr val="000000"/>
                      </a:solidFill>
                      <a:latin typeface="Arial"/>
                    </a:defRPr>
                  </a:pPr>
                </a:p>
              </c:txPr>
              <c:showLegendKey val="0"/>
              <c:showVal val="0"/>
              <c:showCatName val="0"/>
              <c:showSerName val="0"/>
              <c:showPercent val="0"/>
              <c:showBubbleSize val="0"/>
            </c:dLbl>
            <c:numFmt formatCode="General" sourceLinked="0"/>
            <c:txPr>
              <a:bodyPr/>
              <a:lstStyle/>
              <a:p>
                <a:pPr>
                  <a:defRPr sz="1800" b="0" i="0" u="none" strike="noStrike">
                    <a:solidFill>
                      <a:srgbClr val="000000"/>
                    </a:solidFill>
                    <a:latin typeface="Arial"/>
                  </a:defRPr>
                </a:pPr>
              </a:p>
            </c:txPr>
            <c:showLegendKey val="0"/>
            <c:showVal val="0"/>
            <c:showCatName val="1"/>
            <c:showSerName val="0"/>
            <c:showPercent val="1"/>
            <c:showBubbleSize val="0"/>
            <c:showLeaderLines val="0"/>
          </c:dLbls>
          <c:cat>
            <c:strRef>
              <c:f>Sheet1!$A$2:$A$6</c:f>
              <c:strCache>
                <c:ptCount val="5"/>
                <c:pt idx="0">
                  <c:v>Fixed assets</c:v>
                </c:pt>
                <c:pt idx="1">
                  <c:v>Stock in trade</c:v>
                </c:pt>
                <c:pt idx="2">
                  <c:v>Trade debts</c:v>
                </c:pt>
                <c:pt idx="3">
                  <c:v>Other current assets</c:v>
                </c:pt>
                <c:pt idx="4">
                  <c:v>Other</c:v>
                </c:pt>
              </c:strCache>
            </c:strRef>
          </c:cat>
          <c:val>
            <c:numRef>
              <c:f>Sheet1!$B$2:$B$6</c:f>
              <c:numCache>
                <c:ptCount val="5"/>
                <c:pt idx="0">
                  <c:v>2925</c:v>
                </c:pt>
                <c:pt idx="1">
                  <c:v>1969</c:v>
                </c:pt>
                <c:pt idx="2">
                  <c:v>1142</c:v>
                </c:pt>
                <c:pt idx="3">
                  <c:v>1091</c:v>
                </c:pt>
                <c:pt idx="4">
                  <c:v>55</c:v>
                </c:pt>
              </c:numCache>
            </c:numRef>
          </c:val>
        </c:ser>
        <c:firstSliceAng val="0"/>
        <c:holeSize val="55"/>
      </c:doughnutChart>
      <c:spPr>
        <a:noFill/>
        <a:ln>
          <a:noFill/>
        </a:ln>
        <a:effectLst/>
      </c:spPr>
    </c:plotArea>
    <c:legend>
      <c:legendPos val="r"/>
      <c:overlay val="0"/>
      <c:txPr>
        <a:bodyPr/>
        <a:lstStyle/>
        <a:p>
          <a:pPr>
            <a:defRPr sz="1100">
              <a:solidFill>
                <a:srgbClr val="12263A"/>
              </a:solidFill>
              <a:latin typeface="+mn-lt"/>
              <a:cs typeface="+mn-lt"/>
            </a:defRPr>
          </a:pPr>
          <a:endParaRPr lang="en-US"/>
        </a:p>
      </c:txPr>
    </c:legend>
    <c:plotVisOnly val="1"/>
    <c:dispBlanksAs val="span"/>
  </c:chart>
  <c:spPr>
    <a:noFill/>
    <a:ln>
      <a:noFill/>
    </a:ln>
    <a:effectLst/>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12263A"/>
                </a:solidFill>
                <a:latin typeface="+mn-lt"/>
              </a:defRPr>
            </a:pPr>
            <a:r>
              <a:rPr sz="1200" b="0" i="0" u="none" strike="noStrike">
                <a:solidFill>
                  <a:srgbClr val="12263A"/>
                </a:solidFill>
                <a:latin typeface="+mn-lt"/>
              </a:rPr>
              <a:t>Net cash flows by activity (Rs million)</a:t>
            </a:r>
          </a:p>
        </c:rich>
      </c:tx>
      <c:layout/>
      <c:overlay val="0"/>
    </c:title>
    <c:autoTitleDeleted val="0"/>
    <c:plotArea>
      <c:layout/>
      <c:barChart>
        <c:barDir val="col"/>
        <c:grouping val="clustered"/>
        <c:varyColors val="0"/>
        <c:ser>
          <c:idx val="0"/>
          <c:order val="0"/>
          <c:tx>
            <c:strRef>
              <c:f>Sheet1!$B$1</c:f>
              <c:strCache>
                <c:ptCount val="1"/>
                <c:pt idx="0">
                  <c:v>FY2025</c:v>
                </c:pt>
              </c:strCache>
            </c:strRef>
          </c:tx>
          <c:spPr>
            <a:solidFill>
              <a:srgbClr val="BFD7DB"/>
            </a:solidFill>
            <a:effectLst/>
          </c:spPr>
          <c:invertIfNegative val="0"/>
          <c:dLbls>
            <c:numFmt formatCode="#,##0" sourceLinked="0"/>
            <c:txPr>
              <a:bodyPr/>
              <a:lstStyle/>
              <a:p>
                <a:pPr>
                  <a:defRPr b="0" i="0" strike="noStrike" sz="1100" u="none">
                    <a:solidFill>
                      <a:srgbClr val="12263A"/>
                    </a:solidFill>
                    <a:latin typeface="+mn-lt"/>
                  </a:defRPr>
                </a:pPr>
              </a:p>
            </c:txPr>
            <c:showLegendKey val="0"/>
            <c:showVal val="1"/>
            <c:showCatName val="0"/>
            <c:showSerName val="0"/>
            <c:showPercent val="0"/>
            <c:showBubbleSize val="0"/>
            <c:showLeaderLines val="0"/>
          </c:dLbls>
          <c:cat>
            <c:multiLvlStrRef>
              <c:f>Sheet1!$A$2:$A$4</c:f>
              <c:multiLvlStrCache>
                <c:ptCount val="3"/>
                <c:lvl>
                  <c:pt idx="0">
                    <c:v>Operating</c:v>
                  </c:pt>
                  <c:pt idx="1">
                    <c:v>Investing</c:v>
                  </c:pt>
                  <c:pt idx="2">
                    <c:v>Financing</c:v>
                  </c:pt>
                </c:lvl>
              </c:multiLvlStrCache>
            </c:multiLvlStrRef>
          </c:cat>
          <c:val>
            <c:numRef>
              <c:f>Sheet1!$B$2:$B$4</c:f>
              <c:numCache>
                <c:formatCode>General</c:formatCode>
                <c:ptCount val="3"/>
                <c:pt idx="0">
                  <c:v>-332.9</c:v>
                </c:pt>
                <c:pt idx="1">
                  <c:v>-307.2</c:v>
                </c:pt>
                <c:pt idx="2">
                  <c:v>620.7</c:v>
                </c:pt>
              </c:numCache>
            </c:numRef>
          </c:val>
        </c:ser>
        <c:ser>
          <c:idx val="1"/>
          <c:order val="1"/>
          <c:tx>
            <c:strRef>
              <c:f>Sheet1!$C$1</c:f>
              <c:strCache>
                <c:ptCount val="1"/>
                <c:pt idx="0">
                  <c:v>FY2026</c:v>
                </c:pt>
              </c:strCache>
            </c:strRef>
          </c:tx>
          <c:spPr>
            <a:solidFill>
              <a:srgbClr val="1F7A8C"/>
            </a:solidFill>
            <a:effectLst/>
          </c:spPr>
          <c:invertIfNegative val="0"/>
          <c:dLbls>
            <c:numFmt formatCode="#,##0" sourceLinked="0"/>
            <c:txPr>
              <a:bodyPr/>
              <a:lstStyle/>
              <a:p>
                <a:pPr>
                  <a:defRPr b="0" i="0" strike="noStrike" sz="1100" u="none">
                    <a:solidFill>
                      <a:srgbClr val="12263A"/>
                    </a:solidFill>
                    <a:latin typeface="+mn-lt"/>
                  </a:defRPr>
                </a:pPr>
              </a:p>
            </c:txPr>
            <c:showLegendKey val="0"/>
            <c:showVal val="1"/>
            <c:showCatName val="0"/>
            <c:showSerName val="0"/>
            <c:showPercent val="0"/>
            <c:showBubbleSize val="0"/>
            <c:showLeaderLines val="0"/>
          </c:dLbls>
          <c:cat>
            <c:multiLvlStrRef>
              <c:f>Sheet1!$A$2:$A$4</c:f>
              <c:multiLvlStrCache>
                <c:ptCount val="3"/>
                <c:lvl>
                  <c:pt idx="0">
                    <c:v>Operating</c:v>
                  </c:pt>
                  <c:pt idx="1">
                    <c:v>Investing</c:v>
                  </c:pt>
                  <c:pt idx="2">
                    <c:v>Financing</c:v>
                  </c:pt>
                </c:lvl>
              </c:multiLvlStrCache>
            </c:multiLvlStrRef>
          </c:cat>
          <c:val>
            <c:numRef>
              <c:f>Sheet1!$C$2:$C$4</c:f>
              <c:numCache>
                <c:formatCode>General</c:formatCode>
                <c:ptCount val="3"/>
                <c:pt idx="0">
                  <c:v>90.2</c:v>
                </c:pt>
                <c:pt idx="1">
                  <c:v>-267.7</c:v>
                </c:pt>
                <c:pt idx="2">
                  <c:v>182.8</c:v>
                </c:pt>
              </c:numCache>
            </c:numRef>
          </c:val>
        </c:ser>
        <c:dLbls>
          <c:numFmt formatCode="#,##0" sourceLinked="0"/>
          <c:txPr>
            <a:bodyPr/>
            <a:lstStyle/>
            <a:p>
              <a:pPr>
                <a:defRPr b="0" i="0" strike="noStrike" sz="1100" u="none">
                  <a:solidFill>
                    <a:srgbClr val="12263A"/>
                  </a:solidFill>
                  <a:latin typeface="+mn-lt"/>
                </a:defRPr>
              </a:pPr>
            </a:p>
          </c:txPr>
          <c:showLegendKey val="0"/>
          <c:showVal val="1"/>
          <c:showCatName val="0"/>
          <c:showSerName val="0"/>
          <c:showPercent val="0"/>
          <c:showBubbleSize val="0"/>
          <c:showLeaderLines val="0"/>
        </c:dLbls>
        <c:gapWidth val="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5C7A89"/>
                </a:solidFill>
                <a:latin typeface="+mn-lt"/>
              </a:defRPr>
            </a:pPr>
            <a:endParaRPr lang="en-US"/>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5C7A89"/>
                </a:solidFill>
                <a:latin typeface="+mn-lt"/>
              </a:defRPr>
            </a:pPr>
            <a:endParaRPr lang="en-US"/>
          </a:p>
        </c:txPr>
        <c:crossAx val="2094734554"/>
        <c:crosses val="autoZero"/>
        <c:crossBetween val="between"/>
      </c:valAx>
      <c:spPr>
        <a:noFill/>
        <a:ln>
          <a:noFill/>
        </a:ln>
        <a:effectLst/>
      </c:spPr>
    </c:plotArea>
    <c:legend>
      <c:legendPos val="b"/>
      <c:overlay val="0"/>
      <c:txPr>
        <a:bodyPr/>
        <a:lstStyle/>
        <a:p>
          <a:pPr>
            <a:defRPr sz="1100">
              <a:solidFill>
                <a:srgbClr val="12263A"/>
              </a:solidFill>
              <a:latin typeface="+mn-lt"/>
              <a:cs typeface="+mn-lt"/>
            </a:defRPr>
          </a:pPr>
          <a:endParaRPr lang="en-US"/>
        </a:p>
      </c:txPr>
    </c:legend>
    <c:plotVisOnly val="1"/>
    <c:dispBlanksAs val="span"/>
  </c:chart>
  <c:spPr>
    <a:noFill/>
    <a:ln>
      <a:noFill/>
    </a:ln>
    <a:effectLst/>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12263A"/>
                </a:solidFill>
                <a:latin typeface="+mn-lt"/>
              </a:defRPr>
            </a:pPr>
            <a:r>
              <a:rPr sz="1200" b="0" i="0" u="none" strike="noStrike">
                <a:solidFill>
                  <a:srgbClr val="12263A"/>
                </a:solidFill>
                <a:latin typeface="+mn-lt"/>
              </a:rPr>
              <a:t>Interest cover ratio (times)</a:t>
            </a:r>
          </a:p>
        </c:rich>
      </c:tx>
      <c:layout/>
      <c:overlay val="0"/>
    </c:title>
    <c:autoTitleDeleted val="0"/>
    <c:plotArea>
      <c:layout/>
      <c:lineChart>
        <c:varyColors val="0"/>
        <c:ser>
          <c:idx val="0"/>
          <c:order val="0"/>
          <c:tx>
            <c:strRef>
              <c:f>Sheet1!$B$1</c:f>
              <c:strCache>
                <c:ptCount val="1"/>
                <c:pt idx="0">
                  <c:v>Interest cover (x)</c:v>
                </c:pt>
              </c:strCache>
            </c:strRef>
          </c:tx>
          <c:spPr>
            <a:solidFill>
              <a:srgbClr val="B5483A"/>
            </a:solidFill>
            <a:ln w="38100" cap="flat">
              <a:solidFill>
                <a:srgbClr val="B5483A"/>
              </a:solidFill>
              <a:prstDash val="solid"/>
              <a:round/>
            </a:ln>
            <a:effectLst/>
          </c:spPr>
          <c:invertIfNegative val="0"/>
          <c:dLbls>
            <c:numFmt formatCode="0.00" sourceLinked="0"/>
            <c:txPr>
              <a:bodyPr/>
              <a:lstStyle/>
              <a:p>
                <a:pPr>
                  <a:defRPr b="0" i="0" strike="noStrike" sz="1100" u="none">
                    <a:solidFill>
                      <a:srgbClr val="12263A"/>
                    </a:solidFill>
                    <a:latin typeface="+mn-lt"/>
                  </a:defRPr>
                </a:pPr>
              </a:p>
            </c:txPr>
            <c:dLblPos val="t"/>
            <c:showLegendKey val="0"/>
            <c:showVal val="1"/>
            <c:showCatName val="0"/>
            <c:showSerName val="0"/>
            <c:showPercent val="0"/>
            <c:showBubbleSize val="0"/>
            <c:showLeaderLines val="0"/>
          </c:dLbls>
          <c:marker>
            <c:symbol val="circle"/>
            <c:size val="8"/>
            <c:spPr>
              <a:solidFill>
                <a:srgbClr val="B5483A"/>
              </a:solidFill>
              <a:ln w="9525" cap="flat">
                <a:solidFill>
                  <a:srgbClr val="B5483A"/>
                </a:solidFill>
                <a:prstDash val="solid"/>
                <a:round/>
              </a:ln>
              <a:effectLst/>
            </c:spPr>
          </c:marker>
          <c:cat>
            <c:multiLvlStrRef>
              <c:f>Sheet1!$A$2:$A$7</c:f>
              <c:multiLvlStrCache>
                <c:ptCount val="6"/>
                <c:lvl>
                  <c:pt idx="0">
                    <c:v>FY21</c:v>
                  </c:pt>
                  <c:pt idx="1">
                    <c:v>FY22</c:v>
                  </c:pt>
                  <c:pt idx="2">
                    <c:v>FY23</c:v>
                  </c:pt>
                  <c:pt idx="3">
                    <c:v>FY24</c:v>
                  </c:pt>
                  <c:pt idx="4">
                    <c:v>FY25</c:v>
                  </c:pt>
                  <c:pt idx="5">
                    <c:v>FY26</c:v>
                  </c:pt>
                </c:lvl>
              </c:multiLvlStrCache>
            </c:multiLvlStrRef>
          </c:cat>
          <c:val>
            <c:numRef>
              <c:f>Sheet1!$B$2:$B$7</c:f>
              <c:numCache>
                <c:formatCode>General</c:formatCode>
                <c:ptCount val="6"/>
                <c:pt idx="0">
                  <c:v>4.22</c:v>
                </c:pt>
                <c:pt idx="1">
                  <c:v>3.66</c:v>
                </c:pt>
                <c:pt idx="2">
                  <c:v>2.96</c:v>
                </c:pt>
                <c:pt idx="3">
                  <c:v>1.52</c:v>
                </c:pt>
                <c:pt idx="4">
                  <c:v>1.31</c:v>
                </c:pt>
                <c:pt idx="5">
                  <c:v>1.66</c:v>
                </c:pt>
              </c:numCache>
            </c:numRef>
          </c:val>
          <c:smooth val="0"/>
        </c:ser>
        <c:dLbls>
          <c:numFmt formatCode="0.00" sourceLinked="0"/>
          <c:txPr>
            <a:bodyPr/>
            <a:lstStyle/>
            <a:p>
              <a:pPr>
                <a:defRPr b="0" i="0" strike="noStrike" sz="1100" u="none">
                  <a:solidFill>
                    <a:srgbClr val="12263A"/>
                  </a:solidFill>
                  <a:latin typeface="+mn-lt"/>
                </a:defRPr>
              </a:pPr>
            </a:p>
          </c:txPr>
          <c:dLblPos val="t"/>
          <c:showLegendKey val="0"/>
          <c:showVal val="1"/>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5C7A89"/>
                </a:solidFill>
                <a:latin typeface="+mn-lt"/>
              </a:defRPr>
            </a:pPr>
            <a:endParaRPr lang="en-US"/>
          </a:p>
        </c:txPr>
        <c:crossAx val="2094734552"/>
        <c:crosses val="autoZero"/>
        <c:auto val="1"/>
        <c:lblAlgn val="ctr"/>
        <c:noMultiLvlLbl val="1"/>
      </c:catAx>
      <c:valAx>
        <c:axId val="2094734552"/>
        <c:scaling>
          <c:orientation val="minMax"/>
          <c:max val="5"/>
          <c:min val="0"/>
        </c:scaling>
        <c:delete val="1"/>
        <c:axPos val="l"/>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5C7A89"/>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12263A"/>
                </a:solidFill>
                <a:latin typeface="+mn-lt"/>
              </a:defRPr>
            </a:pPr>
            <a:r>
              <a:rPr sz="1200" b="0" i="0" u="none" strike="noStrike">
                <a:solidFill>
                  <a:srgbClr val="12263A"/>
                </a:solidFill>
                <a:latin typeface="+mn-lt"/>
              </a:rPr>
              <a:t>Shareholding at June 30, 2026</a:t>
            </a:r>
          </a:p>
        </c:rich>
      </c:tx>
      <c:layout/>
      <c:overlay val="0"/>
    </c:title>
    <c:autoTitleDeleted val="0"/>
    <c:plotArea>
      <c:layout/>
      <c:doughnutChart>
        <c:varyColors val="1"/>
        <c:ser>
          <c:idx val="0"/>
          <c:order val="0"/>
          <c:tx>
            <c:strRef>
              <c:f>Sheet1!$B$1</c:f>
              <c:strCache>
                <c:ptCount val="1"/>
                <c:pt idx="0">
                  <c:v>Shareholding</c:v>
                </c:pt>
              </c:strCache>
            </c:strRef>
          </c:tx>
          <c:spPr>
            <a:solidFill>
              <a:schemeClr val="accent1"/>
            </a:solidFill>
            <a:ln w="9525" cap="flat">
              <a:solidFill>
                <a:srgbClr val="F9F9F9"/>
              </a:solidFill>
              <a:prstDash val="solid"/>
              <a:round/>
            </a:ln>
            <a:effectLst/>
          </c:spPr>
          <c:dPt>
            <c:idx val="0"/>
            <c:bubble3D val="0"/>
            <c:spPr>
              <a:solidFill>
                <a:srgbClr val="1F7A8C"/>
              </a:solidFill>
              <a:effectLst/>
            </c:spPr>
          </c:dPt>
          <c:dPt>
            <c:idx val="1"/>
            <c:bubble3D val="0"/>
            <c:spPr>
              <a:solidFill>
                <a:srgbClr val="E09F3E"/>
              </a:solidFill>
              <a:effectLst/>
            </c:spPr>
          </c:dPt>
          <c:dPt>
            <c:idx val="2"/>
            <c:bubble3D val="0"/>
            <c:spPr>
              <a:solidFill>
                <a:srgbClr val="5C7A89"/>
              </a:solidFill>
              <a:effectLst/>
            </c:spPr>
          </c:dPt>
          <c:dPt>
            <c:idx val="3"/>
            <c:bubble3D val="0"/>
            <c:spPr>
              <a:solidFill>
                <a:srgbClr val="BFD7DB"/>
              </a:solidFill>
              <a:effectLst/>
            </c:spPr>
          </c:dPt>
          <c:dLbls>
            <c:dLbl>
              <c:idx val="0"/>
              <c:numFmt formatCode="General" sourceLinked="0"/>
              <c:spPr/>
              <c:txPr>
                <a:bodyPr/>
                <a:lstStyle/>
                <a:p>
                  <a:pPr>
                    <a:defRPr sz="1200" b="0" i="0" u="none" strike="noStrike">
                      <a:solidFill>
                        <a:srgbClr val="000000"/>
                      </a:solidFill>
                      <a:latin typeface="Arial"/>
                    </a:defRPr>
                  </a:pPr>
                </a:p>
              </c:txPr>
              <c:showLegendKey val="0"/>
              <c:showVal val="0"/>
              <c:showCatName val="0"/>
              <c:showSerName val="0"/>
              <c:showPercent val="0"/>
              <c:showBubbleSize val="0"/>
            </c:dLbl>
            <c:dLbl>
              <c:idx val="1"/>
              <c:numFmt formatCode="General" sourceLinked="0"/>
              <c:spPr/>
              <c:txPr>
                <a:bodyPr/>
                <a:lstStyle/>
                <a:p>
                  <a:pPr>
                    <a:defRPr sz="1200" b="0" i="0" u="none" strike="noStrike">
                      <a:solidFill>
                        <a:srgbClr val="000000"/>
                      </a:solidFill>
                      <a:latin typeface="Arial"/>
                    </a:defRPr>
                  </a:pPr>
                </a:p>
              </c:txPr>
              <c:showLegendKey val="0"/>
              <c:showVal val="0"/>
              <c:showCatName val="0"/>
              <c:showSerName val="0"/>
              <c:showPercent val="0"/>
              <c:showBubbleSize val="0"/>
            </c:dLbl>
            <c:dLbl>
              <c:idx val="2"/>
              <c:numFmt formatCode="General" sourceLinked="0"/>
              <c:spPr/>
              <c:txPr>
                <a:bodyPr/>
                <a:lstStyle/>
                <a:p>
                  <a:pPr>
                    <a:defRPr sz="1200" b="0" i="0" u="none" strike="noStrike">
                      <a:solidFill>
                        <a:srgbClr val="000000"/>
                      </a:solidFill>
                      <a:latin typeface="Arial"/>
                    </a:defRPr>
                  </a:pPr>
                </a:p>
              </c:txPr>
              <c:showLegendKey val="0"/>
              <c:showVal val="0"/>
              <c:showCatName val="0"/>
              <c:showSerName val="0"/>
              <c:showPercent val="0"/>
              <c:showBubbleSize val="0"/>
            </c:dLbl>
            <c:dLbl>
              <c:idx val="3"/>
              <c:numFmt formatCode="General" sourceLinked="0"/>
              <c:spPr/>
              <c:txPr>
                <a:bodyPr/>
                <a:lstStyle/>
                <a:p>
                  <a:pPr>
                    <a:defRPr sz="1200" b="0" i="0" u="none" strike="noStrike">
                      <a:solidFill>
                        <a:srgbClr val="000000"/>
                      </a:solidFill>
                      <a:latin typeface="Arial"/>
                    </a:defRPr>
                  </a:pPr>
                </a:p>
              </c:txPr>
              <c:showLegendKey val="0"/>
              <c:showVal val="0"/>
              <c:showCatName val="0"/>
              <c:showSerName val="0"/>
              <c:showPercent val="0"/>
              <c:showBubbleSize val="0"/>
            </c:dLbl>
            <c:numFmt formatCode="General" sourceLinked="0"/>
            <c:txPr>
              <a:bodyPr/>
              <a:lstStyle/>
              <a:p>
                <a:pPr>
                  <a:defRPr sz="1800" b="0" i="0" u="none" strike="noStrike">
                    <a:solidFill>
                      <a:srgbClr val="000000"/>
                    </a:solidFill>
                    <a:latin typeface="Arial"/>
                  </a:defRPr>
                </a:pPr>
              </a:p>
            </c:txPr>
            <c:showLegendKey val="0"/>
            <c:showVal val="0"/>
            <c:showCatName val="1"/>
            <c:showSerName val="0"/>
            <c:showPercent val="1"/>
            <c:showBubbleSize val="0"/>
            <c:showLeaderLines val="0"/>
          </c:dLbls>
          <c:cat>
            <c:strRef>
              <c:f>Sheet1!$A$2:$A$5</c:f>
              <c:strCache>
                <c:ptCount val="4"/>
                <c:pt idx="0">
                  <c:v>Directors &amp; family 69.7%</c:v>
                </c:pt>
                <c:pt idx="1">
                  <c:v>General public (local) 27.0%</c:v>
                </c:pt>
                <c:pt idx="2">
                  <c:v>Others 2.3%</c:v>
                </c:pt>
                <c:pt idx="3">
                  <c:v>Foreign public 1.0%</c:v>
                </c:pt>
              </c:strCache>
            </c:strRef>
          </c:cat>
          <c:val>
            <c:numRef>
              <c:f>Sheet1!$B$2:$B$5</c:f>
              <c:numCache>
                <c:ptCount val="4"/>
                <c:pt idx="0">
                  <c:v>69.67</c:v>
                </c:pt>
                <c:pt idx="1">
                  <c:v>26.99</c:v>
                </c:pt>
                <c:pt idx="2">
                  <c:v>2.33</c:v>
                </c:pt>
                <c:pt idx="3">
                  <c:v>1.02</c:v>
                </c:pt>
              </c:numCache>
            </c:numRef>
          </c:val>
        </c:ser>
        <c:firstSliceAng val="0"/>
        <c:holeSize val="55"/>
      </c:doughnutChart>
      <c:spPr>
        <a:noFill/>
        <a:ln>
          <a:noFill/>
        </a:ln>
        <a:effectLst/>
      </c:spPr>
    </c:plotArea>
    <c:legend>
      <c:legendPos val="b"/>
      <c:overlay val="0"/>
      <c:txPr>
        <a:bodyPr/>
        <a:lstStyle/>
        <a:p>
          <a:pPr>
            <a:defRPr sz="1100">
              <a:solidFill>
                <a:srgbClr val="12263A"/>
              </a:solidFill>
              <a:latin typeface="+mn-lt"/>
              <a:cs typeface="+mn-lt"/>
            </a:defRPr>
          </a:pPr>
          <a:endParaRPr lang="en-US"/>
        </a:p>
      </c:txPr>
    </c:legend>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shareholders and investors. This briefing summarises Zephyr Textiles' audited results for FY2026 (July 2025 - June 2026) and the Board's priorities for FY2027. All figures are from the Annual Report 2026; Rs in millions unless stated.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Net sales fell 6.34% to Rs 7.75bn, but gross profit rose 6.42% to Rs 867.5m as cost of sales fell faster than revenue. Finance costs dropped about 30% to Rs 183m. Profit after tax was Rs 6.7m (EPS Rs 0.11) versus Rs 1.8m (EPS Rs 0.03) last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Directors' Report, citing the Pakistan Economic Survey 2025-26. Textile exports were stable at US$13.5bn (59.6% of exports, July-March FY2026). The SBP held the policy rate at 11.5% on June 15, 2026. Cotton supply, energy prices and freight remain the sector's main pressure points.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Export sales were Rs 5.69bn (FY2025: Rs 6.05bn, -6.0%); local sales net of sales tax were Rs 2.02bn (-7.2%). Export share of gross sales was 73.8% (73.5% last year). Hong Kong rose from Rs 84m to Rs 403m; South Africa contributed Rs 192m versus nil. Sri Lanka and Greece declined materially. Source: Note 37.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Distribution and administrative expenses rose 12.1% combined (Rs 588m vs Rs 525m). Other income fell from Rs 96.0m to Rs 65.3m. Finance costs fell by Rs 78.3m. Levy of Rs 90.3m and taxation of Rs 23.8m left profit after tax at Rs 6.7m.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Sales peaked at Rs 8.39bn in FY2024. Gross margin was 15.08% in FY2023, the six-year high, and is 11.19% in FY2026. EPS has fallen from Rs 5.08 (FY2021) to Rs 0.11. The recovery in FY2026 margin is the first step; sustaining it is the FY2027 priority.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Gross profit +Rs 52m. Distribution and admin +Rs 63m. Operating profit -Rs 38m after a Rs 31m fall in other income. Finance costs -Rs 78m. The result: profit before levy and tax of Rs 121m versus Rs 80m.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Total assets Rs 7.18bn (+6.05%). PPE Rs 2.925bn. Stock in trade Rs 1.969bn (+1.4%); trade debts Rs 1.142bn (+18.7%). Equity Rs 2.544bn; break-up value Rs 42.81 per share. Note: the Directors' report highlights that receivable growth warrants close collection discipline.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Operating cash flow Rs 90.2m (FY2025: -Rs 332.9m). Cash generated from operations Rs 400m versus Rs 57m. Working capital absorbed about Rs 101m versus Rs 475m. Finance cost paid fell to Rs 134m from Rs 221m. Capex Rs 305.7m (-16.9%) was funded by Rs 158.9m of long-term loans and net short-term borrowing.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Interest cover improved to 1.66x from 1.31x but remains well below the 4.22x of FY2021. The current ratio is 1.00x, so current liabilities roughly equal current assets. Interest-bearing financing to equity rose to 0.90x from 0.80x. The Board's stated focus is to cut reliance on short-term funding.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Shareholding at June 30, 2026: directors, CEO and family 69.67%; general public (local) 26.99%; foreign public 1.02%; others 2.33%. Board: 7 directors (4 female), 2 independent, 4 meetings with full attendance. Gender pay gap: mean 0.93%, median 3.99% (SECP Circular 10 of 2024). BDO Ebrahim &amp; Co. proposed for reappointment.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Drawn from the Directors' Report risk table. Because current liabilities approximately equal current assets and short-term borrowing is material, rolling cash-flow forecasts and collection discipline are emphasised.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Board's principal FY2027 objective is to strengthen recurring profitability and operating cash flow, reduce avoidable finance costs and maintain adequate liquidity. Capex will be prioritised to projects improving productivity, quality, energy efficiency, product capability or cost competitiveness.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the floor for questions. Reminder of AGM details from the Notice: October 28, 2026 at 10:30 AM at the Registered Office; share transfer books closed October 21-28. Video-link participation is available on prior registration with the Company Secretary.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28032"/>
            <a:ext cx="5486400" cy="228600"/>
          </a:xfrm>
          <a:prstGeom prst="rect">
            <a:avLst/>
          </a:prstGeom>
          <a:noFill/>
          <a:ln/>
        </p:spPr>
        <p:txBody>
          <a:bodyPr wrap="square" lIns="0" tIns="0" rIns="0" bIns="0" rtlCol="0" anchor="ctr"/>
          <a:lstStyle/>
          <a:p>
            <a:pPr indent="0" marL="0">
              <a:buNone/>
            </a:pPr>
            <a:r>
              <a:rPr lang="en-US" sz="900" dirty="0">
                <a:solidFill>
                  <a:srgbClr val="5C7A89"/>
                </a:solidFill>
              </a:rPr>
              <a:t>Zephyr Textiles Limited  |  Corporate Briefing Session 2026</a:t>
            </a:r>
            <a:endParaRPr lang="en-US" sz="900" dirty="0"/>
          </a:p>
        </p:txBody>
      </p:sp>
      <p:sp>
        <p:nvSpPr>
          <p:cNvPr id="3" name="Text 1"/>
          <p:cNvSpPr/>
          <p:nvPr>
            <p:ph idx="101" type="title" hasCustomPrompt="1"/>
          </p:nvPr>
        </p:nvSpPr>
        <p:spPr>
          <a:xfrm>
            <a:off x="457200" y="274320"/>
            <a:ext cx="8229600" cy="594360"/>
          </a:xfrm>
          <a:prstGeom prst="rect">
            <a:avLst/>
          </a:prstGeom>
          <a:noFill/>
          <a:ln/>
        </p:spPr>
        <p:txBody>
          <a:bodyPr wrap="square" rtlCol="0"/>
          <a:lstStyle>
            <a:lvl1pPr algn="l" indent="0" marL="0">
              <a:buNone/>
              <a:defRPr lang="en-US" sz="3000" b="1" dirty="0">
                <a:solidFill>
                  <a:schemeClr val="tx1"/>
                </a:solidFill>
                <a:latin typeface="Cambria" pitchFamily="34" charset="0"/>
                <a:ea typeface="Cambria" pitchFamily="34" charset="-122"/>
                <a:cs typeface="Cambria" pitchFamily="34" charset="-120"/>
              </a:defRPr>
            </a:lvl1pPr>
          </a:lstStyle>
          <a:p>
            <a:pPr algn="l" indent="0" marL="0">
              <a:buNone/>
            </a:pPr>
            <a:endParaRPr lang="en-US" sz="3000" dirty="0"/>
          </a:p>
        </p:txBody>
      </p:sp>
      <p:sp>
        <p:nvSpPr>
          <p:cNvPr id="25" name="Slide Number Placeholder 0"/>
          <p:cNvSpPr>
            <a:spLocks noGrp="1"/>
          </p:cNvSpPr>
          <p:nvPr>
            <p:ph type="sldNum" sz="quarter" idx="4294967295"/>
          </p:nvPr>
        </p:nvSpPr>
        <p:spPr>
          <a:xfrm>
            <a:off x="8229600" y="4828032"/>
            <a:ext cx="45720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5C7A89"/>
                </a:solidFill>
              </a:defRPr>
            </a:lvl1pPr>
          </a:lstStyle>
          <a:p>
            <a:pPr algn="r"/>
            <a:fld id="{F7021451-1387-4CA6-816F-3879F97B5CBC}" type="slidenum">
              <a:rPr b="0"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ARK">
    <p:bg>
      <p:bgPr>
        <a:solidFill>
          <a:srgbClr val="12263A"/>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1554480"/>
            <a:ext cx="7680960" cy="1188720"/>
          </a:xfrm>
          <a:prstGeom prst="rect">
            <a:avLst/>
          </a:prstGeom>
          <a:noFill/>
          <a:ln/>
        </p:spPr>
        <p:txBody>
          <a:bodyPr wrap="square" rtlCol="0"/>
          <a:lstStyle>
            <a:lvl1pPr algn="l" indent="0" marL="0">
              <a:buNone/>
              <a:defRPr lang="en-US" sz="4000" b="1" dirty="0">
                <a:solidFill>
                  <a:schemeClr val="bg1"/>
                </a:solidFill>
                <a:latin typeface="Cambria" pitchFamily="34" charset="0"/>
                <a:ea typeface="Cambria" pitchFamily="34" charset="-122"/>
                <a:cs typeface="Cambria" pitchFamily="34" charset="-120"/>
              </a:defRPr>
            </a:lvl1pPr>
          </a:lstStyle>
          <a:p>
            <a:pPr algn="l" indent="0" marL="0">
              <a:buNone/>
            </a:pPr>
            <a:endParaRPr lang="en-US" sz="40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828032"/>
            <a:ext cx="45720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5C7A89"/>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chart" Target="/ppt/charts/chart2.xml"/><Relationship Id="rId2" Type="http://schemas.openxmlformats.org/officeDocument/2006/relationships/chart" Target="/ppt/charts/chart3.xml"/><Relationship Id="rId3" Type="http://schemas.openxmlformats.org/officeDocument/2006/relationships/slideLayout" Target="../slideLayouts/slideLayout2.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chart" Target="/ppt/charts/chart4.xml"/><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chart" Target="/ppt/charts/chart5.xml"/><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chart" Target="/ppt/charts/chart6.xml"/><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chart" Target="/ppt/charts/chart7.xml"/><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chart" Target="/ppt/charts/chart8.xml"/><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Motif circle large"/>
          <p:cNvSpPr/>
          <p:nvPr/>
        </p:nvSpPr>
        <p:spPr>
          <a:xfrm>
            <a:off x="6583680" y="-1097280"/>
            <a:ext cx="4206240" cy="4206240"/>
          </a:xfrm>
          <a:prstGeom prst="ellipse">
            <a:avLst/>
          </a:prstGeom>
          <a:solidFill>
            <a:schemeClr val="accent1">
              <a:alpha val="30000"/>
            </a:schemeClr>
          </a:solidFill>
          <a:ln w="12700">
            <a:solidFill>
              <a:schemeClr val="accent1">
                <a:alpha val="30000"/>
              </a:schemeClr>
            </a:solidFill>
            <a:prstDash val="solid"/>
          </a:ln>
        </p:spPr>
      </p:sp>
      <p:sp>
        <p:nvSpPr>
          <p:cNvPr id="3" name="Motif circle small"/>
          <p:cNvSpPr/>
          <p:nvPr/>
        </p:nvSpPr>
        <p:spPr>
          <a:xfrm>
            <a:off x="7680960" y="2377440"/>
            <a:ext cx="2011680" cy="2011680"/>
          </a:xfrm>
          <a:prstGeom prst="ellipse">
            <a:avLst/>
          </a:prstGeom>
          <a:solidFill>
            <a:schemeClr val="accent2">
              <a:alpha val="45000"/>
            </a:schemeClr>
          </a:solidFill>
          <a:ln w="12700">
            <a:solidFill>
              <a:schemeClr val="accent2">
                <a:alpha val="45000"/>
              </a:schemeClr>
            </a:solidFill>
            <a:prstDash val="solid"/>
          </a:ln>
        </p:spPr>
      </p:sp>
      <p:sp>
        <p:nvSpPr>
          <p:cNvPr id="4" name="Text 2"/>
          <p:cNvSpPr txBox="1"/>
          <p:nvPr/>
        </p:nvSpPr>
        <p:spPr>
          <a:xfrm>
            <a:off x="731520" y="822960"/>
            <a:ext cx="5486400" cy="365760"/>
          </a:xfrm>
          <a:prstGeom prst="rect">
            <a:avLst/>
          </a:prstGeom>
          <a:noFill/>
          <a:ln/>
        </p:spPr>
        <p:txBody>
          <a:bodyPr wrap="square" lIns="0" tIns="0" rIns="0" bIns="0" rtlCol="0" anchor="ctr"/>
          <a:lstStyle/>
          <a:p>
            <a:pPr indent="0" marL="0">
              <a:buNone/>
            </a:pPr>
            <a:r>
              <a:rPr lang="en-US" sz="1400" b="1" spc="400" kern="0" dirty="0">
                <a:solidFill>
                  <a:schemeClr val="accent2"/>
                </a:solidFill>
              </a:rPr>
              <a:t>ZEPHYR TEXTILES LIMITED</a:t>
            </a:r>
            <a:endParaRPr lang="en-US" sz="1400" dirty="0"/>
          </a:p>
        </p:txBody>
      </p:sp>
      <p:sp>
        <p:nvSpPr>
          <p:cNvPr id="5" name="Text 0"/>
          <p:cNvSpPr/>
          <p:nvPr>
            <p:ph idx="100" type="title" hasCustomPrompt="1"/>
          </p:nvPr>
        </p:nvSpPr>
        <p:spPr>
          <a:xfrm>
            <a:off x="731520" y="1554480"/>
            <a:ext cx="7680960" cy="1188720"/>
          </a:xfrm>
          <a:prstGeom prst="rect">
            <a:avLst/>
          </a:prstGeom>
          <a:noFill/>
          <a:ln/>
        </p:spPr>
        <p:txBody>
          <a:bodyPr wrap="square" lIns="0" tIns="0" rIns="0" bIns="0" rtlCol="0" anchor="t"/>
          <a:lstStyle/>
          <a:p>
            <a:pPr algn="l" indent="0" marL="0">
              <a:buNone/>
            </a:pPr>
            <a:r>
              <a:rPr lang="en-US" sz="4000" b="1" dirty="0">
                <a:solidFill>
                  <a:schemeClr val="bg1"/>
                </a:solidFill>
                <a:latin typeface="Cambria" pitchFamily="34" charset="0"/>
                <a:ea typeface="Cambria" pitchFamily="34" charset="-122"/>
                <a:cs typeface="Cambria" pitchFamily="34" charset="-120"/>
              </a:rPr>
              <a:t>Corporate Briefing Session 2026</a:t>
            </a:r>
            <a:endParaRPr lang="en-US" sz="4000" dirty="0"/>
          </a:p>
        </p:txBody>
      </p:sp>
      <p:sp>
        <p:nvSpPr>
          <p:cNvPr id="6" name="Text 4"/>
          <p:cNvSpPr txBox="1"/>
          <p:nvPr/>
        </p:nvSpPr>
        <p:spPr>
          <a:xfrm>
            <a:off x="731520" y="2834640"/>
            <a:ext cx="5669280" cy="640080"/>
          </a:xfrm>
          <a:prstGeom prst="rect">
            <a:avLst/>
          </a:prstGeom>
          <a:noFill/>
          <a:ln/>
        </p:spPr>
        <p:txBody>
          <a:bodyPr wrap="square" lIns="0" tIns="0" rIns="0" bIns="0" rtlCol="0" anchor="t"/>
          <a:lstStyle/>
          <a:p>
            <a:pPr indent="0" marL="0">
              <a:buNone/>
            </a:pPr>
            <a:r>
              <a:rPr lang="en-US" sz="1800" dirty="0">
                <a:solidFill>
                  <a:schemeClr val="accent6"/>
                </a:solidFill>
              </a:rPr>
              <a:t>Performance for the year ended June 30, 2026 and outlook for FY2027</a:t>
            </a:r>
            <a:endParaRPr lang="en-US" sz="1800" dirty="0"/>
          </a:p>
        </p:txBody>
      </p:sp>
      <p:sp>
        <p:nvSpPr>
          <p:cNvPr id="7" name="Text 5"/>
          <p:cNvSpPr txBox="1"/>
          <p:nvPr/>
        </p:nvSpPr>
        <p:spPr>
          <a:xfrm>
            <a:off x="731520" y="4297680"/>
            <a:ext cx="5486400" cy="274320"/>
          </a:xfrm>
          <a:prstGeom prst="rect">
            <a:avLst/>
          </a:prstGeom>
          <a:noFill/>
          <a:ln/>
        </p:spPr>
        <p:txBody>
          <a:bodyPr wrap="square" lIns="0" tIns="0" rIns="0" bIns="0" rtlCol="0" anchor="ctr"/>
          <a:lstStyle/>
          <a:p>
            <a:pPr indent="0" marL="0">
              <a:buNone/>
            </a:pPr>
            <a:r>
              <a:rPr lang="en-US" sz="1200" dirty="0">
                <a:solidFill>
                  <a:schemeClr val="accent5"/>
                </a:solidFill>
              </a:rPr>
              <a:t>Lahore  |  Based on the Annual Report 2026</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p:nvPr>
            <p:ph idx="101" type="title" hasCustomPrompt="1"/>
          </p:nvPr>
        </p:nvSpPr>
        <p:spPr>
          <a:xfrm>
            <a:off x="457200" y="274320"/>
            <a:ext cx="8229600" cy="594360"/>
          </a:xfrm>
          <a:prstGeom prst="rect">
            <a:avLst/>
          </a:prstGeom>
          <a:noFill/>
          <a:ln/>
        </p:spPr>
        <p:txBody>
          <a:bodyPr wrap="square" lIns="0" tIns="0" rIns="0" bIns="0" rtlCol="0" anchor="ctr"/>
          <a:lstStyle/>
          <a:p>
            <a:pPr algn="l" indent="0" marL="0">
              <a:buNone/>
            </a:pPr>
            <a:r>
              <a:rPr lang="en-US" sz="3000" b="1" dirty="0">
                <a:solidFill>
                  <a:schemeClr val="tx1"/>
                </a:solidFill>
                <a:latin typeface="Cambria" pitchFamily="34" charset="0"/>
                <a:ea typeface="Cambria" pitchFamily="34" charset="-122"/>
                <a:cs typeface="Cambria" pitchFamily="34" charset="-120"/>
              </a:rPr>
              <a:t>FY2026 at a glance</a:t>
            </a:r>
            <a:endParaRPr lang="en-US" sz="3000" dirty="0"/>
          </a:p>
        </p:txBody>
      </p:sp>
      <p:sp>
        <p:nvSpPr>
          <p:cNvPr id="3" name="Takeaway"/>
          <p:cNvSpPr txBox="1"/>
          <p:nvPr/>
        </p:nvSpPr>
        <p:spPr>
          <a:xfrm>
            <a:off x="457200" y="896112"/>
            <a:ext cx="8229600" cy="365760"/>
          </a:xfrm>
          <a:prstGeom prst="rect">
            <a:avLst/>
          </a:prstGeom>
          <a:noFill/>
          <a:ln/>
        </p:spPr>
        <p:txBody>
          <a:bodyPr wrap="square" lIns="0" tIns="0" rIns="0" bIns="0" rtlCol="0" anchor="t"/>
          <a:lstStyle/>
          <a:p>
            <a:pPr indent="0" marL="0">
              <a:buNone/>
            </a:pPr>
            <a:r>
              <a:rPr lang="en-US" sz="1400" i="1" dirty="0">
                <a:solidFill>
                  <a:schemeClr val="tx2"/>
                </a:solidFill>
              </a:rPr>
              <a:t>Lower sales, better margins and a sharply lower finance bill returned the Company to profit</a:t>
            </a:r>
            <a:endParaRPr lang="en-US" sz="1400" dirty="0"/>
          </a:p>
        </p:txBody>
      </p:sp>
      <p:sp>
        <p:nvSpPr>
          <p:cNvPr id="5" name="Stat card"/>
          <p:cNvSpPr/>
          <p:nvPr/>
        </p:nvSpPr>
        <p:spPr>
          <a:xfrm>
            <a:off x="457200" y="1463040"/>
            <a:ext cx="1920240" cy="1417320"/>
          </a:xfrm>
          <a:prstGeom prst="roundRect">
            <a:avLst>
              <a:gd name="adj" fmla="val 5161"/>
            </a:avLst>
          </a:prstGeom>
          <a:solidFill>
            <a:schemeClr val="bg2"/>
          </a:solidFill>
          <a:ln w="12700">
            <a:solidFill>
              <a:schemeClr val="bg2"/>
            </a:solidFill>
            <a:prstDash val="solid"/>
          </a:ln>
        </p:spPr>
      </p:sp>
      <p:sp>
        <p:nvSpPr>
          <p:cNvPr id="6" name="Text 3"/>
          <p:cNvSpPr txBox="1"/>
          <p:nvPr/>
        </p:nvSpPr>
        <p:spPr>
          <a:xfrm>
            <a:off x="594360" y="1572768"/>
            <a:ext cx="1645920" cy="548640"/>
          </a:xfrm>
          <a:prstGeom prst="rect">
            <a:avLst/>
          </a:prstGeom>
          <a:noFill/>
          <a:ln/>
        </p:spPr>
        <p:txBody>
          <a:bodyPr wrap="square" lIns="0" tIns="0" rIns="0" bIns="0" rtlCol="0" anchor="ctr">
            <a:normAutofit/>
          </a:bodyPr>
          <a:lstStyle/>
          <a:p>
            <a:pPr indent="0" marL="0">
              <a:buNone/>
            </a:pPr>
            <a:r>
              <a:rPr lang="en-US" sz="2800" b="1" dirty="0">
                <a:solidFill>
                  <a:schemeClr val="accent1"/>
                </a:solidFill>
                <a:latin typeface="Cambria" pitchFamily="34" charset="0"/>
                <a:ea typeface="Cambria" pitchFamily="34" charset="-122"/>
                <a:cs typeface="Cambria" pitchFamily="34" charset="-120"/>
              </a:rPr>
              <a:t>Rs 7.75bn</a:t>
            </a:r>
            <a:endParaRPr lang="en-US" sz="2800" dirty="0"/>
          </a:p>
        </p:txBody>
      </p:sp>
      <p:sp>
        <p:nvSpPr>
          <p:cNvPr id="7" name="Text 4"/>
          <p:cNvSpPr txBox="1"/>
          <p:nvPr/>
        </p:nvSpPr>
        <p:spPr>
          <a:xfrm>
            <a:off x="594360" y="2121408"/>
            <a:ext cx="1645920" cy="256032"/>
          </a:xfrm>
          <a:prstGeom prst="rect">
            <a:avLst/>
          </a:prstGeom>
          <a:noFill/>
          <a:ln/>
        </p:spPr>
        <p:txBody>
          <a:bodyPr wrap="square" lIns="0" tIns="0" rIns="0" bIns="0" rtlCol="0" anchor="t"/>
          <a:lstStyle/>
          <a:p>
            <a:pPr indent="0" marL="0">
              <a:buNone/>
            </a:pPr>
            <a:r>
              <a:rPr lang="en-US" sz="1300" dirty="0">
                <a:solidFill>
                  <a:schemeClr val="tx1"/>
                </a:solidFill>
              </a:rPr>
              <a:t>Net sales</a:t>
            </a:r>
            <a:endParaRPr lang="en-US" sz="1300" dirty="0"/>
          </a:p>
        </p:txBody>
      </p:sp>
      <p:sp>
        <p:nvSpPr>
          <p:cNvPr id="8" name="Text 5"/>
          <p:cNvSpPr txBox="1"/>
          <p:nvPr/>
        </p:nvSpPr>
        <p:spPr>
          <a:xfrm>
            <a:off x="594360" y="2496312"/>
            <a:ext cx="1645920" cy="237744"/>
          </a:xfrm>
          <a:prstGeom prst="rect">
            <a:avLst/>
          </a:prstGeom>
          <a:noFill/>
          <a:ln/>
        </p:spPr>
        <p:txBody>
          <a:bodyPr wrap="square" lIns="0" tIns="0" rIns="0" bIns="0" rtlCol="0" anchor="ctr"/>
          <a:lstStyle/>
          <a:p>
            <a:pPr indent="0" marL="0">
              <a:buNone/>
            </a:pPr>
            <a:r>
              <a:rPr lang="en-US" sz="1200" b="1" dirty="0">
                <a:solidFill>
                  <a:schemeClr val="accent3"/>
                </a:solidFill>
              </a:rPr>
              <a:t>-6.34% vs Rs 8.28bn</a:t>
            </a:r>
            <a:endParaRPr lang="en-US" sz="1200" dirty="0"/>
          </a:p>
        </p:txBody>
      </p:sp>
      <p:sp>
        <p:nvSpPr>
          <p:cNvPr id="9" name="Stat card"/>
          <p:cNvSpPr/>
          <p:nvPr/>
        </p:nvSpPr>
        <p:spPr>
          <a:xfrm>
            <a:off x="2560320" y="1463040"/>
            <a:ext cx="1920240" cy="1417320"/>
          </a:xfrm>
          <a:prstGeom prst="roundRect">
            <a:avLst>
              <a:gd name="adj" fmla="val 5161"/>
            </a:avLst>
          </a:prstGeom>
          <a:solidFill>
            <a:schemeClr val="bg2"/>
          </a:solidFill>
          <a:ln w="12700">
            <a:solidFill>
              <a:schemeClr val="bg2"/>
            </a:solidFill>
            <a:prstDash val="solid"/>
          </a:ln>
        </p:spPr>
      </p:sp>
      <p:sp>
        <p:nvSpPr>
          <p:cNvPr id="10" name="Text 7"/>
          <p:cNvSpPr txBox="1"/>
          <p:nvPr/>
        </p:nvSpPr>
        <p:spPr>
          <a:xfrm>
            <a:off x="2697480" y="1572768"/>
            <a:ext cx="1645920" cy="548640"/>
          </a:xfrm>
          <a:prstGeom prst="rect">
            <a:avLst/>
          </a:prstGeom>
          <a:noFill/>
          <a:ln/>
        </p:spPr>
        <p:txBody>
          <a:bodyPr wrap="square" lIns="0" tIns="0" rIns="0" bIns="0" rtlCol="0" anchor="ctr">
            <a:normAutofit/>
          </a:bodyPr>
          <a:lstStyle/>
          <a:p>
            <a:pPr indent="0" marL="0">
              <a:buNone/>
            </a:pPr>
            <a:r>
              <a:rPr lang="en-US" sz="2800" b="1" dirty="0">
                <a:solidFill>
                  <a:schemeClr val="accent1"/>
                </a:solidFill>
                <a:latin typeface="Cambria" pitchFamily="34" charset="0"/>
                <a:ea typeface="Cambria" pitchFamily="34" charset="-122"/>
                <a:cs typeface="Cambria" pitchFamily="34" charset="-120"/>
              </a:rPr>
              <a:t>11.19%</a:t>
            </a:r>
            <a:endParaRPr lang="en-US" sz="2800" dirty="0"/>
          </a:p>
        </p:txBody>
      </p:sp>
      <p:sp>
        <p:nvSpPr>
          <p:cNvPr id="11" name="Text 8"/>
          <p:cNvSpPr txBox="1"/>
          <p:nvPr/>
        </p:nvSpPr>
        <p:spPr>
          <a:xfrm>
            <a:off x="2697480" y="2121408"/>
            <a:ext cx="1645920" cy="256032"/>
          </a:xfrm>
          <a:prstGeom prst="rect">
            <a:avLst/>
          </a:prstGeom>
          <a:noFill/>
          <a:ln/>
        </p:spPr>
        <p:txBody>
          <a:bodyPr wrap="square" lIns="0" tIns="0" rIns="0" bIns="0" rtlCol="0" anchor="t"/>
          <a:lstStyle/>
          <a:p>
            <a:pPr indent="0" marL="0">
              <a:buNone/>
            </a:pPr>
            <a:r>
              <a:rPr lang="en-US" sz="1300" dirty="0">
                <a:solidFill>
                  <a:schemeClr val="tx1"/>
                </a:solidFill>
              </a:rPr>
              <a:t>Gross margin</a:t>
            </a:r>
            <a:endParaRPr lang="en-US" sz="1300" dirty="0"/>
          </a:p>
        </p:txBody>
      </p:sp>
      <p:sp>
        <p:nvSpPr>
          <p:cNvPr id="12" name="Text 9"/>
          <p:cNvSpPr txBox="1"/>
          <p:nvPr/>
        </p:nvSpPr>
        <p:spPr>
          <a:xfrm>
            <a:off x="2697480" y="2496312"/>
            <a:ext cx="1645920" cy="237744"/>
          </a:xfrm>
          <a:prstGeom prst="rect">
            <a:avLst/>
          </a:prstGeom>
          <a:noFill/>
          <a:ln/>
        </p:spPr>
        <p:txBody>
          <a:bodyPr wrap="square" lIns="0" tIns="0" rIns="0" bIns="0" rtlCol="0" anchor="ctr"/>
          <a:lstStyle/>
          <a:p>
            <a:pPr indent="0" marL="0">
              <a:buNone/>
            </a:pPr>
            <a:r>
              <a:rPr lang="en-US" sz="1200" b="1" dirty="0">
                <a:solidFill>
                  <a:schemeClr val="accent4"/>
                </a:solidFill>
              </a:rPr>
              <a:t>+1.34 pp vs 9.85%</a:t>
            </a:r>
            <a:endParaRPr lang="en-US" sz="1200" dirty="0"/>
          </a:p>
        </p:txBody>
      </p:sp>
      <p:sp>
        <p:nvSpPr>
          <p:cNvPr id="13" name="Stat card"/>
          <p:cNvSpPr/>
          <p:nvPr/>
        </p:nvSpPr>
        <p:spPr>
          <a:xfrm>
            <a:off x="4663440" y="1463040"/>
            <a:ext cx="1920240" cy="1417320"/>
          </a:xfrm>
          <a:prstGeom prst="roundRect">
            <a:avLst>
              <a:gd name="adj" fmla="val 5161"/>
            </a:avLst>
          </a:prstGeom>
          <a:solidFill>
            <a:schemeClr val="bg2"/>
          </a:solidFill>
          <a:ln w="12700">
            <a:solidFill>
              <a:schemeClr val="bg2"/>
            </a:solidFill>
            <a:prstDash val="solid"/>
          </a:ln>
        </p:spPr>
      </p:sp>
      <p:sp>
        <p:nvSpPr>
          <p:cNvPr id="14" name="Text 11"/>
          <p:cNvSpPr txBox="1"/>
          <p:nvPr/>
        </p:nvSpPr>
        <p:spPr>
          <a:xfrm>
            <a:off x="4800600" y="1572768"/>
            <a:ext cx="1645920" cy="548640"/>
          </a:xfrm>
          <a:prstGeom prst="rect">
            <a:avLst/>
          </a:prstGeom>
          <a:noFill/>
          <a:ln/>
        </p:spPr>
        <p:txBody>
          <a:bodyPr wrap="square" lIns="0" tIns="0" rIns="0" bIns="0" rtlCol="0" anchor="ctr">
            <a:normAutofit/>
          </a:bodyPr>
          <a:lstStyle/>
          <a:p>
            <a:pPr indent="0" marL="0">
              <a:buNone/>
            </a:pPr>
            <a:r>
              <a:rPr lang="en-US" sz="2800" b="1" dirty="0">
                <a:solidFill>
                  <a:schemeClr val="accent1"/>
                </a:solidFill>
                <a:latin typeface="Cambria" pitchFamily="34" charset="0"/>
                <a:ea typeface="Cambria" pitchFamily="34" charset="-122"/>
                <a:cs typeface="Cambria" pitchFamily="34" charset="-120"/>
              </a:rPr>
              <a:t>Rs 183m</a:t>
            </a:r>
            <a:endParaRPr lang="en-US" sz="2800" dirty="0"/>
          </a:p>
        </p:txBody>
      </p:sp>
      <p:sp>
        <p:nvSpPr>
          <p:cNvPr id="15" name="Text 12"/>
          <p:cNvSpPr txBox="1"/>
          <p:nvPr/>
        </p:nvSpPr>
        <p:spPr>
          <a:xfrm>
            <a:off x="4800600" y="2121408"/>
            <a:ext cx="1645920" cy="256032"/>
          </a:xfrm>
          <a:prstGeom prst="rect">
            <a:avLst/>
          </a:prstGeom>
          <a:noFill/>
          <a:ln/>
        </p:spPr>
        <p:txBody>
          <a:bodyPr wrap="square" lIns="0" tIns="0" rIns="0" bIns="0" rtlCol="0" anchor="t"/>
          <a:lstStyle/>
          <a:p>
            <a:pPr indent="0" marL="0">
              <a:buNone/>
            </a:pPr>
            <a:r>
              <a:rPr lang="en-US" sz="1300" dirty="0">
                <a:solidFill>
                  <a:schemeClr val="tx1"/>
                </a:solidFill>
              </a:rPr>
              <a:t>Finance costs</a:t>
            </a:r>
            <a:endParaRPr lang="en-US" sz="1300" dirty="0"/>
          </a:p>
        </p:txBody>
      </p:sp>
      <p:sp>
        <p:nvSpPr>
          <p:cNvPr id="16" name="Text 13"/>
          <p:cNvSpPr txBox="1"/>
          <p:nvPr/>
        </p:nvSpPr>
        <p:spPr>
          <a:xfrm>
            <a:off x="4800600" y="2496312"/>
            <a:ext cx="1645920" cy="237744"/>
          </a:xfrm>
          <a:prstGeom prst="rect">
            <a:avLst/>
          </a:prstGeom>
          <a:noFill/>
          <a:ln/>
        </p:spPr>
        <p:txBody>
          <a:bodyPr wrap="square" lIns="0" tIns="0" rIns="0" bIns="0" rtlCol="0" anchor="ctr"/>
          <a:lstStyle/>
          <a:p>
            <a:pPr indent="0" marL="0">
              <a:buNone/>
            </a:pPr>
            <a:r>
              <a:rPr lang="en-US" sz="1200" b="1" dirty="0">
                <a:solidFill>
                  <a:schemeClr val="accent4"/>
                </a:solidFill>
              </a:rPr>
              <a:t>-29.97% vs Rs 261m</a:t>
            </a:r>
            <a:endParaRPr lang="en-US" sz="1200" dirty="0"/>
          </a:p>
        </p:txBody>
      </p:sp>
      <p:sp>
        <p:nvSpPr>
          <p:cNvPr id="17" name="Stat card"/>
          <p:cNvSpPr/>
          <p:nvPr/>
        </p:nvSpPr>
        <p:spPr>
          <a:xfrm>
            <a:off x="6766560" y="1463040"/>
            <a:ext cx="1920240" cy="1417320"/>
          </a:xfrm>
          <a:prstGeom prst="roundRect">
            <a:avLst>
              <a:gd name="adj" fmla="val 5161"/>
            </a:avLst>
          </a:prstGeom>
          <a:solidFill>
            <a:schemeClr val="bg2"/>
          </a:solidFill>
          <a:ln w="12700">
            <a:solidFill>
              <a:schemeClr val="bg2"/>
            </a:solidFill>
            <a:prstDash val="solid"/>
          </a:ln>
        </p:spPr>
      </p:sp>
      <p:sp>
        <p:nvSpPr>
          <p:cNvPr id="18" name="Text 15"/>
          <p:cNvSpPr txBox="1"/>
          <p:nvPr/>
        </p:nvSpPr>
        <p:spPr>
          <a:xfrm>
            <a:off x="6903720" y="1572768"/>
            <a:ext cx="1645920" cy="548640"/>
          </a:xfrm>
          <a:prstGeom prst="rect">
            <a:avLst/>
          </a:prstGeom>
          <a:noFill/>
          <a:ln/>
        </p:spPr>
        <p:txBody>
          <a:bodyPr wrap="square" lIns="0" tIns="0" rIns="0" bIns="0" rtlCol="0" anchor="ctr">
            <a:normAutofit/>
          </a:bodyPr>
          <a:lstStyle/>
          <a:p>
            <a:pPr indent="0" marL="0">
              <a:buNone/>
            </a:pPr>
            <a:r>
              <a:rPr lang="en-US" sz="2800" b="1" dirty="0">
                <a:solidFill>
                  <a:schemeClr val="accent1"/>
                </a:solidFill>
                <a:latin typeface="Cambria" pitchFamily="34" charset="0"/>
                <a:ea typeface="Cambria" pitchFamily="34" charset="-122"/>
                <a:cs typeface="Cambria" pitchFamily="34" charset="-120"/>
              </a:rPr>
              <a:t>Rs 6.7m</a:t>
            </a:r>
            <a:endParaRPr lang="en-US" sz="2800" dirty="0"/>
          </a:p>
        </p:txBody>
      </p:sp>
      <p:sp>
        <p:nvSpPr>
          <p:cNvPr id="19" name="Text 16"/>
          <p:cNvSpPr txBox="1"/>
          <p:nvPr/>
        </p:nvSpPr>
        <p:spPr>
          <a:xfrm>
            <a:off x="6903720" y="2121408"/>
            <a:ext cx="1645920" cy="256032"/>
          </a:xfrm>
          <a:prstGeom prst="rect">
            <a:avLst/>
          </a:prstGeom>
          <a:noFill/>
          <a:ln/>
        </p:spPr>
        <p:txBody>
          <a:bodyPr wrap="square" lIns="0" tIns="0" rIns="0" bIns="0" rtlCol="0" anchor="t"/>
          <a:lstStyle/>
          <a:p>
            <a:pPr indent="0" marL="0">
              <a:buNone/>
            </a:pPr>
            <a:r>
              <a:rPr lang="en-US" sz="1300" dirty="0">
                <a:solidFill>
                  <a:schemeClr val="tx1"/>
                </a:solidFill>
              </a:rPr>
              <a:t>Profit after tax</a:t>
            </a:r>
            <a:endParaRPr lang="en-US" sz="1300" dirty="0"/>
          </a:p>
        </p:txBody>
      </p:sp>
      <p:sp>
        <p:nvSpPr>
          <p:cNvPr id="20" name="Text 17"/>
          <p:cNvSpPr txBox="1"/>
          <p:nvPr/>
        </p:nvSpPr>
        <p:spPr>
          <a:xfrm>
            <a:off x="6903720" y="2496312"/>
            <a:ext cx="1645920" cy="237744"/>
          </a:xfrm>
          <a:prstGeom prst="rect">
            <a:avLst/>
          </a:prstGeom>
          <a:noFill/>
          <a:ln/>
        </p:spPr>
        <p:txBody>
          <a:bodyPr wrap="square" lIns="0" tIns="0" rIns="0" bIns="0" rtlCol="0" anchor="ctr"/>
          <a:lstStyle/>
          <a:p>
            <a:pPr indent="0" marL="0">
              <a:buNone/>
            </a:pPr>
            <a:r>
              <a:rPr lang="en-US" sz="1200" b="1" dirty="0">
                <a:solidFill>
                  <a:schemeClr val="accent4"/>
                </a:solidFill>
              </a:rPr>
              <a:t>+270.6% vs Rs 1.8m</a:t>
            </a:r>
            <a:endParaRPr lang="en-US" sz="1200" dirty="0"/>
          </a:p>
        </p:txBody>
      </p:sp>
      <p:sp>
        <p:nvSpPr>
          <p:cNvPr id="21" name="Stat card"/>
          <p:cNvSpPr/>
          <p:nvPr/>
        </p:nvSpPr>
        <p:spPr>
          <a:xfrm>
            <a:off x="457200" y="3063240"/>
            <a:ext cx="1920240" cy="1417320"/>
          </a:xfrm>
          <a:prstGeom prst="roundRect">
            <a:avLst>
              <a:gd name="adj" fmla="val 5161"/>
            </a:avLst>
          </a:prstGeom>
          <a:solidFill>
            <a:schemeClr val="bg2"/>
          </a:solidFill>
          <a:ln w="12700">
            <a:solidFill>
              <a:schemeClr val="bg2"/>
            </a:solidFill>
            <a:prstDash val="solid"/>
          </a:ln>
        </p:spPr>
      </p:sp>
      <p:sp>
        <p:nvSpPr>
          <p:cNvPr id="22" name="Text 19"/>
          <p:cNvSpPr txBox="1"/>
          <p:nvPr/>
        </p:nvSpPr>
        <p:spPr>
          <a:xfrm>
            <a:off x="594360" y="3172968"/>
            <a:ext cx="1645920" cy="548640"/>
          </a:xfrm>
          <a:prstGeom prst="rect">
            <a:avLst/>
          </a:prstGeom>
          <a:noFill/>
          <a:ln/>
        </p:spPr>
        <p:txBody>
          <a:bodyPr wrap="square" lIns="0" tIns="0" rIns="0" bIns="0" rtlCol="0" anchor="ctr">
            <a:normAutofit/>
          </a:bodyPr>
          <a:lstStyle/>
          <a:p>
            <a:pPr indent="0" marL="0">
              <a:buNone/>
            </a:pPr>
            <a:r>
              <a:rPr lang="en-US" sz="2800" b="1" dirty="0">
                <a:solidFill>
                  <a:schemeClr val="accent1"/>
                </a:solidFill>
                <a:latin typeface="Cambria" pitchFamily="34" charset="0"/>
                <a:ea typeface="Cambria" pitchFamily="34" charset="-122"/>
                <a:cs typeface="Cambria" pitchFamily="34" charset="-120"/>
              </a:rPr>
              <a:t>Rs 304m</a:t>
            </a:r>
            <a:endParaRPr lang="en-US" sz="2800" dirty="0"/>
          </a:p>
        </p:txBody>
      </p:sp>
      <p:sp>
        <p:nvSpPr>
          <p:cNvPr id="23" name="Text 20"/>
          <p:cNvSpPr txBox="1"/>
          <p:nvPr/>
        </p:nvSpPr>
        <p:spPr>
          <a:xfrm>
            <a:off x="594360" y="3721608"/>
            <a:ext cx="1645920" cy="256032"/>
          </a:xfrm>
          <a:prstGeom prst="rect">
            <a:avLst/>
          </a:prstGeom>
          <a:noFill/>
          <a:ln/>
        </p:spPr>
        <p:txBody>
          <a:bodyPr wrap="square" lIns="0" tIns="0" rIns="0" bIns="0" rtlCol="0" anchor="t"/>
          <a:lstStyle/>
          <a:p>
            <a:pPr indent="0" marL="0">
              <a:buNone/>
            </a:pPr>
            <a:r>
              <a:rPr lang="en-US" sz="1300" dirty="0">
                <a:solidFill>
                  <a:schemeClr val="tx1"/>
                </a:solidFill>
              </a:rPr>
              <a:t>Operating profit</a:t>
            </a:r>
            <a:endParaRPr lang="en-US" sz="1300" dirty="0"/>
          </a:p>
        </p:txBody>
      </p:sp>
      <p:sp>
        <p:nvSpPr>
          <p:cNvPr id="24" name="Text 21"/>
          <p:cNvSpPr txBox="1"/>
          <p:nvPr/>
        </p:nvSpPr>
        <p:spPr>
          <a:xfrm>
            <a:off x="594360" y="4096512"/>
            <a:ext cx="1645920" cy="237744"/>
          </a:xfrm>
          <a:prstGeom prst="rect">
            <a:avLst/>
          </a:prstGeom>
          <a:noFill/>
          <a:ln/>
        </p:spPr>
        <p:txBody>
          <a:bodyPr wrap="square" lIns="0" tIns="0" rIns="0" bIns="0" rtlCol="0" anchor="ctr"/>
          <a:lstStyle/>
          <a:p>
            <a:pPr indent="0" marL="0">
              <a:buNone/>
            </a:pPr>
            <a:r>
              <a:rPr lang="en-US" sz="1200" b="1" dirty="0">
                <a:solidFill>
                  <a:schemeClr val="accent3"/>
                </a:solidFill>
              </a:rPr>
              <a:t>-11.07% vs Rs 342m</a:t>
            </a:r>
            <a:endParaRPr lang="en-US" sz="1200" dirty="0"/>
          </a:p>
        </p:txBody>
      </p:sp>
      <p:sp>
        <p:nvSpPr>
          <p:cNvPr id="25" name="Stat card"/>
          <p:cNvSpPr/>
          <p:nvPr/>
        </p:nvSpPr>
        <p:spPr>
          <a:xfrm>
            <a:off x="2560320" y="3063240"/>
            <a:ext cx="1920240" cy="1417320"/>
          </a:xfrm>
          <a:prstGeom prst="roundRect">
            <a:avLst>
              <a:gd name="adj" fmla="val 5161"/>
            </a:avLst>
          </a:prstGeom>
          <a:solidFill>
            <a:schemeClr val="bg2"/>
          </a:solidFill>
          <a:ln w="12700">
            <a:solidFill>
              <a:schemeClr val="bg2"/>
            </a:solidFill>
            <a:prstDash val="solid"/>
          </a:ln>
        </p:spPr>
      </p:sp>
      <p:sp>
        <p:nvSpPr>
          <p:cNvPr id="26" name="Text 23"/>
          <p:cNvSpPr txBox="1"/>
          <p:nvPr/>
        </p:nvSpPr>
        <p:spPr>
          <a:xfrm>
            <a:off x="2697480" y="3172968"/>
            <a:ext cx="1645920" cy="548640"/>
          </a:xfrm>
          <a:prstGeom prst="rect">
            <a:avLst/>
          </a:prstGeom>
          <a:noFill/>
          <a:ln/>
        </p:spPr>
        <p:txBody>
          <a:bodyPr wrap="square" lIns="0" tIns="0" rIns="0" bIns="0" rtlCol="0" anchor="ctr">
            <a:normAutofit/>
          </a:bodyPr>
          <a:lstStyle/>
          <a:p>
            <a:pPr indent="0" marL="0">
              <a:buNone/>
            </a:pPr>
            <a:r>
              <a:rPr lang="en-US" sz="2800" b="1" dirty="0">
                <a:solidFill>
                  <a:schemeClr val="accent1"/>
                </a:solidFill>
                <a:latin typeface="Cambria" pitchFamily="34" charset="0"/>
                <a:ea typeface="Cambria" pitchFamily="34" charset="-122"/>
                <a:cs typeface="Cambria" pitchFamily="34" charset="-120"/>
              </a:rPr>
              <a:t>Rs 0.11</a:t>
            </a:r>
            <a:endParaRPr lang="en-US" sz="2800" dirty="0"/>
          </a:p>
        </p:txBody>
      </p:sp>
      <p:sp>
        <p:nvSpPr>
          <p:cNvPr id="27" name="Text 24"/>
          <p:cNvSpPr txBox="1"/>
          <p:nvPr/>
        </p:nvSpPr>
        <p:spPr>
          <a:xfrm>
            <a:off x="2697480" y="3721608"/>
            <a:ext cx="1645920" cy="256032"/>
          </a:xfrm>
          <a:prstGeom prst="rect">
            <a:avLst/>
          </a:prstGeom>
          <a:noFill/>
          <a:ln/>
        </p:spPr>
        <p:txBody>
          <a:bodyPr wrap="square" lIns="0" tIns="0" rIns="0" bIns="0" rtlCol="0" anchor="t"/>
          <a:lstStyle/>
          <a:p>
            <a:pPr indent="0" marL="0">
              <a:buNone/>
            </a:pPr>
            <a:r>
              <a:rPr lang="en-US" sz="1300" dirty="0">
                <a:solidFill>
                  <a:schemeClr val="tx1"/>
                </a:solidFill>
              </a:rPr>
              <a:t>Earnings per share</a:t>
            </a:r>
            <a:endParaRPr lang="en-US" sz="1300" dirty="0"/>
          </a:p>
        </p:txBody>
      </p:sp>
      <p:sp>
        <p:nvSpPr>
          <p:cNvPr id="28" name="Text 25"/>
          <p:cNvSpPr txBox="1"/>
          <p:nvPr/>
        </p:nvSpPr>
        <p:spPr>
          <a:xfrm>
            <a:off x="2697480" y="4096512"/>
            <a:ext cx="1645920" cy="237744"/>
          </a:xfrm>
          <a:prstGeom prst="rect">
            <a:avLst/>
          </a:prstGeom>
          <a:noFill/>
          <a:ln/>
        </p:spPr>
        <p:txBody>
          <a:bodyPr wrap="square" lIns="0" tIns="0" rIns="0" bIns="0" rtlCol="0" anchor="ctr"/>
          <a:lstStyle/>
          <a:p>
            <a:pPr indent="0" marL="0">
              <a:buNone/>
            </a:pPr>
            <a:r>
              <a:rPr lang="en-US" sz="1200" b="1" dirty="0">
                <a:solidFill>
                  <a:schemeClr val="accent4"/>
                </a:solidFill>
              </a:rPr>
              <a:t>vs Rs 0.03</a:t>
            </a:r>
            <a:endParaRPr lang="en-US" sz="1200" dirty="0"/>
          </a:p>
        </p:txBody>
      </p:sp>
      <p:sp>
        <p:nvSpPr>
          <p:cNvPr id="29" name="Stat card"/>
          <p:cNvSpPr/>
          <p:nvPr/>
        </p:nvSpPr>
        <p:spPr>
          <a:xfrm>
            <a:off x="4663440" y="3063240"/>
            <a:ext cx="1920240" cy="1417320"/>
          </a:xfrm>
          <a:prstGeom prst="roundRect">
            <a:avLst>
              <a:gd name="adj" fmla="val 5161"/>
            </a:avLst>
          </a:prstGeom>
          <a:solidFill>
            <a:schemeClr val="bg2"/>
          </a:solidFill>
          <a:ln w="12700">
            <a:solidFill>
              <a:schemeClr val="bg2"/>
            </a:solidFill>
            <a:prstDash val="solid"/>
          </a:ln>
        </p:spPr>
      </p:sp>
      <p:sp>
        <p:nvSpPr>
          <p:cNvPr id="30" name="Text 27"/>
          <p:cNvSpPr txBox="1"/>
          <p:nvPr/>
        </p:nvSpPr>
        <p:spPr>
          <a:xfrm>
            <a:off x="4800600" y="3172968"/>
            <a:ext cx="1645920" cy="548640"/>
          </a:xfrm>
          <a:prstGeom prst="rect">
            <a:avLst/>
          </a:prstGeom>
          <a:noFill/>
          <a:ln/>
        </p:spPr>
        <p:txBody>
          <a:bodyPr wrap="square" lIns="0" tIns="0" rIns="0" bIns="0" rtlCol="0" anchor="ctr">
            <a:normAutofit/>
          </a:bodyPr>
          <a:lstStyle/>
          <a:p>
            <a:pPr indent="0" marL="0">
              <a:buNone/>
            </a:pPr>
            <a:r>
              <a:rPr lang="en-US" sz="2800" b="1" dirty="0">
                <a:solidFill>
                  <a:schemeClr val="accent1"/>
                </a:solidFill>
                <a:latin typeface="Cambria" pitchFamily="34" charset="0"/>
                <a:ea typeface="Cambria" pitchFamily="34" charset="-122"/>
                <a:cs typeface="Cambria" pitchFamily="34" charset="-120"/>
              </a:rPr>
              <a:t>Rs 90.2m</a:t>
            </a:r>
            <a:endParaRPr lang="en-US" sz="2800" dirty="0"/>
          </a:p>
        </p:txBody>
      </p:sp>
      <p:sp>
        <p:nvSpPr>
          <p:cNvPr id="31" name="Text 28"/>
          <p:cNvSpPr txBox="1"/>
          <p:nvPr/>
        </p:nvSpPr>
        <p:spPr>
          <a:xfrm>
            <a:off x="4800600" y="3721608"/>
            <a:ext cx="1645920" cy="256032"/>
          </a:xfrm>
          <a:prstGeom prst="rect">
            <a:avLst/>
          </a:prstGeom>
          <a:noFill/>
          <a:ln/>
        </p:spPr>
        <p:txBody>
          <a:bodyPr wrap="square" lIns="0" tIns="0" rIns="0" bIns="0" rtlCol="0" anchor="t"/>
          <a:lstStyle/>
          <a:p>
            <a:pPr indent="0" marL="0">
              <a:buNone/>
            </a:pPr>
            <a:r>
              <a:rPr lang="en-US" sz="1300" dirty="0">
                <a:solidFill>
                  <a:schemeClr val="tx1"/>
                </a:solidFill>
              </a:rPr>
              <a:t>Operating cash flow</a:t>
            </a:r>
            <a:endParaRPr lang="en-US" sz="1300" dirty="0"/>
          </a:p>
        </p:txBody>
      </p:sp>
      <p:sp>
        <p:nvSpPr>
          <p:cNvPr id="32" name="Text 29"/>
          <p:cNvSpPr txBox="1"/>
          <p:nvPr/>
        </p:nvSpPr>
        <p:spPr>
          <a:xfrm>
            <a:off x="4800600" y="4096512"/>
            <a:ext cx="1645920" cy="237744"/>
          </a:xfrm>
          <a:prstGeom prst="rect">
            <a:avLst/>
          </a:prstGeom>
          <a:noFill/>
          <a:ln/>
        </p:spPr>
        <p:txBody>
          <a:bodyPr wrap="square" lIns="0" tIns="0" rIns="0" bIns="0" rtlCol="0" anchor="ctr"/>
          <a:lstStyle/>
          <a:p>
            <a:pPr indent="0" marL="0">
              <a:buNone/>
            </a:pPr>
            <a:r>
              <a:rPr lang="en-US" sz="1200" b="1" dirty="0">
                <a:solidFill>
                  <a:schemeClr val="accent4"/>
                </a:solidFill>
              </a:rPr>
              <a:t>vs outflow of Rs 332.9m</a:t>
            </a:r>
            <a:endParaRPr lang="en-US" sz="1200" dirty="0"/>
          </a:p>
        </p:txBody>
      </p:sp>
      <p:sp>
        <p:nvSpPr>
          <p:cNvPr id="33" name="Stat card"/>
          <p:cNvSpPr/>
          <p:nvPr/>
        </p:nvSpPr>
        <p:spPr>
          <a:xfrm>
            <a:off x="6766560" y="3063240"/>
            <a:ext cx="1920240" cy="1417320"/>
          </a:xfrm>
          <a:prstGeom prst="roundRect">
            <a:avLst>
              <a:gd name="adj" fmla="val 5161"/>
            </a:avLst>
          </a:prstGeom>
          <a:solidFill>
            <a:schemeClr val="bg2"/>
          </a:solidFill>
          <a:ln w="12700">
            <a:solidFill>
              <a:schemeClr val="bg2"/>
            </a:solidFill>
            <a:prstDash val="solid"/>
          </a:ln>
        </p:spPr>
      </p:sp>
      <p:sp>
        <p:nvSpPr>
          <p:cNvPr id="34" name="Text 31"/>
          <p:cNvSpPr txBox="1"/>
          <p:nvPr/>
        </p:nvSpPr>
        <p:spPr>
          <a:xfrm>
            <a:off x="6903720" y="3172968"/>
            <a:ext cx="1645920" cy="548640"/>
          </a:xfrm>
          <a:prstGeom prst="rect">
            <a:avLst/>
          </a:prstGeom>
          <a:noFill/>
          <a:ln/>
        </p:spPr>
        <p:txBody>
          <a:bodyPr wrap="square" lIns="0" tIns="0" rIns="0" bIns="0" rtlCol="0" anchor="ctr">
            <a:normAutofit/>
          </a:bodyPr>
          <a:lstStyle/>
          <a:p>
            <a:pPr indent="0" marL="0">
              <a:buNone/>
            </a:pPr>
            <a:r>
              <a:rPr lang="en-US" sz="2800" b="1" dirty="0">
                <a:solidFill>
                  <a:schemeClr val="accent1"/>
                </a:solidFill>
                <a:latin typeface="Cambria" pitchFamily="34" charset="0"/>
                <a:ea typeface="Cambria" pitchFamily="34" charset="-122"/>
                <a:cs typeface="Cambria" pitchFamily="34" charset="-120"/>
              </a:rPr>
              <a:t>Rs 7.18bn</a:t>
            </a:r>
            <a:endParaRPr lang="en-US" sz="2800" dirty="0"/>
          </a:p>
        </p:txBody>
      </p:sp>
      <p:sp>
        <p:nvSpPr>
          <p:cNvPr id="35" name="Text 32"/>
          <p:cNvSpPr txBox="1"/>
          <p:nvPr/>
        </p:nvSpPr>
        <p:spPr>
          <a:xfrm>
            <a:off x="6903720" y="3721608"/>
            <a:ext cx="1645920" cy="256032"/>
          </a:xfrm>
          <a:prstGeom prst="rect">
            <a:avLst/>
          </a:prstGeom>
          <a:noFill/>
          <a:ln/>
        </p:spPr>
        <p:txBody>
          <a:bodyPr wrap="square" lIns="0" tIns="0" rIns="0" bIns="0" rtlCol="0" anchor="t"/>
          <a:lstStyle/>
          <a:p>
            <a:pPr indent="0" marL="0">
              <a:buNone/>
            </a:pPr>
            <a:r>
              <a:rPr lang="en-US" sz="1300" dirty="0">
                <a:solidFill>
                  <a:schemeClr val="tx1"/>
                </a:solidFill>
              </a:rPr>
              <a:t>Total assets</a:t>
            </a:r>
            <a:endParaRPr lang="en-US" sz="1300" dirty="0"/>
          </a:p>
        </p:txBody>
      </p:sp>
      <p:sp>
        <p:nvSpPr>
          <p:cNvPr id="36" name="Text 33"/>
          <p:cNvSpPr txBox="1"/>
          <p:nvPr/>
        </p:nvSpPr>
        <p:spPr>
          <a:xfrm>
            <a:off x="6903720" y="4096512"/>
            <a:ext cx="1645920" cy="237744"/>
          </a:xfrm>
          <a:prstGeom prst="rect">
            <a:avLst/>
          </a:prstGeom>
          <a:noFill/>
          <a:ln/>
        </p:spPr>
        <p:txBody>
          <a:bodyPr wrap="square" lIns="0" tIns="0" rIns="0" bIns="0" rtlCol="0" anchor="ctr"/>
          <a:lstStyle/>
          <a:p>
            <a:pPr indent="0" marL="0">
              <a:buNone/>
            </a:pPr>
            <a:r>
              <a:rPr lang="en-US" sz="1200" b="1" dirty="0">
                <a:solidFill>
                  <a:schemeClr val="accent4"/>
                </a:solidFill>
              </a:rPr>
              <a:t>+6.05% vs Rs 6.77bn</a:t>
            </a:r>
            <a:endParaRPr lang="en-US" sz="1200" dirty="0"/>
          </a:p>
        </p:txBody>
      </p:sp>
      <p:sp>
        <p:nvSpPr>
          <p:cNvPr id="25" name="Slide Number Placeholder 0"/>
          <p:cNvSpPr>
            <a:spLocks noGrp="1"/>
          </p:cNvSpPr>
          <p:nvPr>
            <p:ph type="sldNum" sz="quarter" idx="4294967295"/>
          </p:nvPr>
        </p:nvSpPr>
        <p:spPr>
          <a:xfrm>
            <a:off x="8229600" y="4828032"/>
            <a:ext cx="45720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5C7A89"/>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p:nvPr>
            <p:ph idx="101" type="title" hasCustomPrompt="1"/>
          </p:nvPr>
        </p:nvSpPr>
        <p:spPr>
          <a:xfrm>
            <a:off x="457200" y="274320"/>
            <a:ext cx="8229600" cy="594360"/>
          </a:xfrm>
          <a:prstGeom prst="rect">
            <a:avLst/>
          </a:prstGeom>
          <a:noFill/>
          <a:ln/>
        </p:spPr>
        <p:txBody>
          <a:bodyPr wrap="square" lIns="0" tIns="0" rIns="0" bIns="0" rtlCol="0" anchor="ctr"/>
          <a:lstStyle/>
          <a:p>
            <a:pPr algn="l" indent="0" marL="0">
              <a:buNone/>
            </a:pPr>
            <a:r>
              <a:rPr lang="en-US" sz="3000" b="1" dirty="0">
                <a:solidFill>
                  <a:schemeClr val="tx1"/>
                </a:solidFill>
                <a:latin typeface="Cambria" pitchFamily="34" charset="0"/>
                <a:ea typeface="Cambria" pitchFamily="34" charset="-122"/>
                <a:cs typeface="Cambria" pitchFamily="34" charset="-120"/>
              </a:rPr>
              <a:t>Operating environment</a:t>
            </a:r>
            <a:endParaRPr lang="en-US" sz="3000" dirty="0"/>
          </a:p>
        </p:txBody>
      </p:sp>
      <p:sp>
        <p:nvSpPr>
          <p:cNvPr id="3" name="Takeaway"/>
          <p:cNvSpPr txBox="1"/>
          <p:nvPr/>
        </p:nvSpPr>
        <p:spPr>
          <a:xfrm>
            <a:off x="457200" y="896112"/>
            <a:ext cx="8229600" cy="365760"/>
          </a:xfrm>
          <a:prstGeom prst="rect">
            <a:avLst/>
          </a:prstGeom>
          <a:noFill/>
          <a:ln/>
        </p:spPr>
        <p:txBody>
          <a:bodyPr wrap="square" lIns="0" tIns="0" rIns="0" bIns="0" rtlCol="0" anchor="t"/>
          <a:lstStyle/>
          <a:p>
            <a:pPr indent="0" marL="0">
              <a:buNone/>
            </a:pPr>
            <a:r>
              <a:rPr lang="en-US" sz="1400" i="1" dirty="0">
                <a:solidFill>
                  <a:schemeClr val="tx2"/>
                </a:solidFill>
              </a:rPr>
              <a:t>Macro conditions stabilised, but textile growth stayed modest and costs stayed high</a:t>
            </a:r>
            <a:endParaRPr lang="en-US" sz="1400" dirty="0"/>
          </a:p>
        </p:txBody>
      </p:sp>
      <p:sp>
        <p:nvSpPr>
          <p:cNvPr id="5" name="Macro card"/>
          <p:cNvSpPr/>
          <p:nvPr/>
        </p:nvSpPr>
        <p:spPr>
          <a:xfrm>
            <a:off x="457200" y="1463040"/>
            <a:ext cx="2606040" cy="1417320"/>
          </a:xfrm>
          <a:prstGeom prst="roundRect">
            <a:avLst>
              <a:gd name="adj" fmla="val 5161"/>
            </a:avLst>
          </a:prstGeom>
          <a:solidFill>
            <a:schemeClr val="bg2"/>
          </a:solidFill>
          <a:ln w="12700">
            <a:solidFill>
              <a:schemeClr val="bg2"/>
            </a:solidFill>
            <a:prstDash val="solid"/>
          </a:ln>
        </p:spPr>
      </p:sp>
      <p:sp>
        <p:nvSpPr>
          <p:cNvPr id="6" name="Text 3"/>
          <p:cNvSpPr txBox="1"/>
          <p:nvPr/>
        </p:nvSpPr>
        <p:spPr>
          <a:xfrm>
            <a:off x="640080" y="1600200"/>
            <a:ext cx="2240280" cy="640080"/>
          </a:xfrm>
          <a:prstGeom prst="rect">
            <a:avLst/>
          </a:prstGeom>
          <a:noFill/>
          <a:ln/>
        </p:spPr>
        <p:txBody>
          <a:bodyPr wrap="square" lIns="0" tIns="0" rIns="0" bIns="0" rtlCol="0" anchor="ctr"/>
          <a:lstStyle/>
          <a:p>
            <a:pPr indent="0" marL="0">
              <a:buNone/>
            </a:pPr>
            <a:r>
              <a:rPr lang="en-US" sz="3000" b="1" dirty="0">
                <a:solidFill>
                  <a:schemeClr val="accent1"/>
                </a:solidFill>
                <a:latin typeface="Cambria" pitchFamily="34" charset="0"/>
                <a:ea typeface="Cambria" pitchFamily="34" charset="-122"/>
                <a:cs typeface="Cambria" pitchFamily="34" charset="-120"/>
              </a:rPr>
              <a:t>3.70%</a:t>
            </a:r>
            <a:endParaRPr lang="en-US" sz="3000" dirty="0"/>
          </a:p>
        </p:txBody>
      </p:sp>
      <p:sp>
        <p:nvSpPr>
          <p:cNvPr id="7" name="Text 4"/>
          <p:cNvSpPr txBox="1"/>
          <p:nvPr/>
        </p:nvSpPr>
        <p:spPr>
          <a:xfrm>
            <a:off x="640080" y="2286000"/>
            <a:ext cx="2240280" cy="502920"/>
          </a:xfrm>
          <a:prstGeom prst="rect">
            <a:avLst/>
          </a:prstGeom>
          <a:noFill/>
          <a:ln/>
        </p:spPr>
        <p:txBody>
          <a:bodyPr wrap="square" lIns="0" tIns="0" rIns="0" bIns="0" rtlCol="0" anchor="t"/>
          <a:lstStyle/>
          <a:p>
            <a:pPr indent="0" marL="0">
              <a:buNone/>
            </a:pPr>
            <a:r>
              <a:rPr lang="en-US" sz="1400" dirty="0">
                <a:solidFill>
                  <a:schemeClr val="tx1"/>
                </a:solidFill>
              </a:rPr>
              <a:t>GDP growth FY2026 (FY2025: 3.18%)</a:t>
            </a:r>
            <a:endParaRPr lang="en-US" sz="1400" dirty="0"/>
          </a:p>
        </p:txBody>
      </p:sp>
      <p:sp>
        <p:nvSpPr>
          <p:cNvPr id="8" name="Macro card"/>
          <p:cNvSpPr/>
          <p:nvPr/>
        </p:nvSpPr>
        <p:spPr>
          <a:xfrm>
            <a:off x="3268980" y="1463040"/>
            <a:ext cx="2606040" cy="1417320"/>
          </a:xfrm>
          <a:prstGeom prst="roundRect">
            <a:avLst>
              <a:gd name="adj" fmla="val 5161"/>
            </a:avLst>
          </a:prstGeom>
          <a:solidFill>
            <a:schemeClr val="bg2"/>
          </a:solidFill>
          <a:ln w="12700">
            <a:solidFill>
              <a:schemeClr val="bg2"/>
            </a:solidFill>
            <a:prstDash val="solid"/>
          </a:ln>
        </p:spPr>
      </p:sp>
      <p:sp>
        <p:nvSpPr>
          <p:cNvPr id="9" name="Text 6"/>
          <p:cNvSpPr txBox="1"/>
          <p:nvPr/>
        </p:nvSpPr>
        <p:spPr>
          <a:xfrm>
            <a:off x="3451860" y="1600200"/>
            <a:ext cx="2240280" cy="640080"/>
          </a:xfrm>
          <a:prstGeom prst="rect">
            <a:avLst/>
          </a:prstGeom>
          <a:noFill/>
          <a:ln/>
        </p:spPr>
        <p:txBody>
          <a:bodyPr wrap="square" lIns="0" tIns="0" rIns="0" bIns="0" rtlCol="0" anchor="ctr"/>
          <a:lstStyle/>
          <a:p>
            <a:pPr indent="0" marL="0">
              <a:buNone/>
            </a:pPr>
            <a:r>
              <a:rPr lang="en-US" sz="3000" b="1" dirty="0">
                <a:solidFill>
                  <a:schemeClr val="accent1"/>
                </a:solidFill>
                <a:latin typeface="Cambria" pitchFamily="34" charset="0"/>
                <a:ea typeface="Cambria" pitchFamily="34" charset="-122"/>
                <a:cs typeface="Cambria" pitchFamily="34" charset="-120"/>
              </a:rPr>
              <a:t>6.5%</a:t>
            </a:r>
            <a:endParaRPr lang="en-US" sz="3000" dirty="0"/>
          </a:p>
        </p:txBody>
      </p:sp>
      <p:sp>
        <p:nvSpPr>
          <p:cNvPr id="10" name="Text 7"/>
          <p:cNvSpPr txBox="1"/>
          <p:nvPr/>
        </p:nvSpPr>
        <p:spPr>
          <a:xfrm>
            <a:off x="3451860" y="2286000"/>
            <a:ext cx="2240280" cy="502920"/>
          </a:xfrm>
          <a:prstGeom prst="rect">
            <a:avLst/>
          </a:prstGeom>
          <a:noFill/>
          <a:ln/>
        </p:spPr>
        <p:txBody>
          <a:bodyPr wrap="square" lIns="0" tIns="0" rIns="0" bIns="0" rtlCol="0" anchor="t"/>
          <a:lstStyle/>
          <a:p>
            <a:pPr indent="0" marL="0">
              <a:buNone/>
            </a:pPr>
            <a:r>
              <a:rPr lang="en-US" sz="1400" dirty="0">
                <a:solidFill>
                  <a:schemeClr val="tx1"/>
                </a:solidFill>
              </a:rPr>
              <a:t>Large-scale manufacturing growth, Jul-Mar FY2026</a:t>
            </a:r>
            <a:endParaRPr lang="en-US" sz="1400" dirty="0"/>
          </a:p>
        </p:txBody>
      </p:sp>
      <p:sp>
        <p:nvSpPr>
          <p:cNvPr id="11" name="Macro card"/>
          <p:cNvSpPr/>
          <p:nvPr/>
        </p:nvSpPr>
        <p:spPr>
          <a:xfrm>
            <a:off x="6080760" y="1463040"/>
            <a:ext cx="2606040" cy="1417320"/>
          </a:xfrm>
          <a:prstGeom prst="roundRect">
            <a:avLst>
              <a:gd name="adj" fmla="val 5161"/>
            </a:avLst>
          </a:prstGeom>
          <a:solidFill>
            <a:schemeClr val="bg2"/>
          </a:solidFill>
          <a:ln w="12700">
            <a:solidFill>
              <a:schemeClr val="bg2"/>
            </a:solidFill>
            <a:prstDash val="solid"/>
          </a:ln>
        </p:spPr>
      </p:sp>
      <p:sp>
        <p:nvSpPr>
          <p:cNvPr id="12" name="Text 9"/>
          <p:cNvSpPr txBox="1"/>
          <p:nvPr/>
        </p:nvSpPr>
        <p:spPr>
          <a:xfrm>
            <a:off x="6263640" y="1600200"/>
            <a:ext cx="2240280" cy="640080"/>
          </a:xfrm>
          <a:prstGeom prst="rect">
            <a:avLst/>
          </a:prstGeom>
          <a:noFill/>
          <a:ln/>
        </p:spPr>
        <p:txBody>
          <a:bodyPr wrap="square" lIns="0" tIns="0" rIns="0" bIns="0" rtlCol="0" anchor="ctr"/>
          <a:lstStyle/>
          <a:p>
            <a:pPr indent="0" marL="0">
              <a:buNone/>
            </a:pPr>
            <a:r>
              <a:rPr lang="en-US" sz="3000" b="1" dirty="0">
                <a:solidFill>
                  <a:schemeClr val="accent1"/>
                </a:solidFill>
                <a:latin typeface="Cambria" pitchFamily="34" charset="0"/>
                <a:ea typeface="Cambria" pitchFamily="34" charset="-122"/>
                <a:cs typeface="Cambria" pitchFamily="34" charset="-120"/>
              </a:rPr>
              <a:t>0.7%</a:t>
            </a:r>
            <a:endParaRPr lang="en-US" sz="3000" dirty="0"/>
          </a:p>
        </p:txBody>
      </p:sp>
      <p:sp>
        <p:nvSpPr>
          <p:cNvPr id="13" name="Text 10"/>
          <p:cNvSpPr txBox="1"/>
          <p:nvPr/>
        </p:nvSpPr>
        <p:spPr>
          <a:xfrm>
            <a:off x="6263640" y="2286000"/>
            <a:ext cx="2240280" cy="502920"/>
          </a:xfrm>
          <a:prstGeom prst="rect">
            <a:avLst/>
          </a:prstGeom>
          <a:noFill/>
          <a:ln/>
        </p:spPr>
        <p:txBody>
          <a:bodyPr wrap="square" lIns="0" tIns="0" rIns="0" bIns="0" rtlCol="0" anchor="t"/>
          <a:lstStyle/>
          <a:p>
            <a:pPr indent="0" marL="0">
              <a:buNone/>
            </a:pPr>
            <a:r>
              <a:rPr lang="en-US" sz="1400" dirty="0">
                <a:solidFill>
                  <a:schemeClr val="tx1"/>
                </a:solidFill>
              </a:rPr>
              <a:t>Textile manufacturing growth in the same period</a:t>
            </a:r>
            <a:endParaRPr lang="en-US" sz="1400" dirty="0"/>
          </a:p>
        </p:txBody>
      </p:sp>
      <p:sp>
        <p:nvSpPr>
          <p:cNvPr id="14" name="Macro card"/>
          <p:cNvSpPr/>
          <p:nvPr/>
        </p:nvSpPr>
        <p:spPr>
          <a:xfrm>
            <a:off x="457200" y="3108960"/>
            <a:ext cx="2606040" cy="1417320"/>
          </a:xfrm>
          <a:prstGeom prst="roundRect">
            <a:avLst>
              <a:gd name="adj" fmla="val 5161"/>
            </a:avLst>
          </a:prstGeom>
          <a:solidFill>
            <a:schemeClr val="bg2"/>
          </a:solidFill>
          <a:ln w="12700">
            <a:solidFill>
              <a:schemeClr val="bg2"/>
            </a:solidFill>
            <a:prstDash val="solid"/>
          </a:ln>
        </p:spPr>
      </p:sp>
      <p:sp>
        <p:nvSpPr>
          <p:cNvPr id="15" name="Text 12"/>
          <p:cNvSpPr txBox="1"/>
          <p:nvPr/>
        </p:nvSpPr>
        <p:spPr>
          <a:xfrm>
            <a:off x="640080" y="3246120"/>
            <a:ext cx="2240280" cy="640080"/>
          </a:xfrm>
          <a:prstGeom prst="rect">
            <a:avLst/>
          </a:prstGeom>
          <a:noFill/>
          <a:ln/>
        </p:spPr>
        <p:txBody>
          <a:bodyPr wrap="square" lIns="0" tIns="0" rIns="0" bIns="0" rtlCol="0" anchor="ctr"/>
          <a:lstStyle/>
          <a:p>
            <a:pPr indent="0" marL="0">
              <a:buNone/>
            </a:pPr>
            <a:r>
              <a:rPr lang="en-US" sz="3000" b="1" dirty="0">
                <a:solidFill>
                  <a:schemeClr val="accent1"/>
                </a:solidFill>
                <a:latin typeface="Cambria" pitchFamily="34" charset="0"/>
                <a:ea typeface="Cambria" pitchFamily="34" charset="-122"/>
                <a:cs typeface="Cambria" pitchFamily="34" charset="-120"/>
              </a:rPr>
              <a:t>US$13.5bn</a:t>
            </a:r>
            <a:endParaRPr lang="en-US" sz="3000" dirty="0"/>
          </a:p>
        </p:txBody>
      </p:sp>
      <p:sp>
        <p:nvSpPr>
          <p:cNvPr id="16" name="Text 13"/>
          <p:cNvSpPr txBox="1"/>
          <p:nvPr/>
        </p:nvSpPr>
        <p:spPr>
          <a:xfrm>
            <a:off x="640080" y="3931920"/>
            <a:ext cx="2240280" cy="502920"/>
          </a:xfrm>
          <a:prstGeom prst="rect">
            <a:avLst/>
          </a:prstGeom>
          <a:noFill/>
          <a:ln/>
        </p:spPr>
        <p:txBody>
          <a:bodyPr wrap="square" lIns="0" tIns="0" rIns="0" bIns="0" rtlCol="0" anchor="t"/>
          <a:lstStyle/>
          <a:p>
            <a:pPr indent="0" marL="0">
              <a:buNone/>
            </a:pPr>
            <a:r>
              <a:rPr lang="en-US" sz="1400" dirty="0">
                <a:solidFill>
                  <a:schemeClr val="tx1"/>
                </a:solidFill>
              </a:rPr>
              <a:t>Textile exports, 59.6% of total exports</a:t>
            </a:r>
            <a:endParaRPr lang="en-US" sz="1400" dirty="0"/>
          </a:p>
        </p:txBody>
      </p:sp>
      <p:sp>
        <p:nvSpPr>
          <p:cNvPr id="17" name="Macro card"/>
          <p:cNvSpPr/>
          <p:nvPr/>
        </p:nvSpPr>
        <p:spPr>
          <a:xfrm>
            <a:off x="3268980" y="3108960"/>
            <a:ext cx="2606040" cy="1417320"/>
          </a:xfrm>
          <a:prstGeom prst="roundRect">
            <a:avLst>
              <a:gd name="adj" fmla="val 5161"/>
            </a:avLst>
          </a:prstGeom>
          <a:solidFill>
            <a:schemeClr val="bg2"/>
          </a:solidFill>
          <a:ln w="12700">
            <a:solidFill>
              <a:schemeClr val="bg2"/>
            </a:solidFill>
            <a:prstDash val="solid"/>
          </a:ln>
        </p:spPr>
      </p:sp>
      <p:sp>
        <p:nvSpPr>
          <p:cNvPr id="18" name="Text 15"/>
          <p:cNvSpPr txBox="1"/>
          <p:nvPr/>
        </p:nvSpPr>
        <p:spPr>
          <a:xfrm>
            <a:off x="3451860" y="3246120"/>
            <a:ext cx="2240280" cy="640080"/>
          </a:xfrm>
          <a:prstGeom prst="rect">
            <a:avLst/>
          </a:prstGeom>
          <a:noFill/>
          <a:ln/>
        </p:spPr>
        <p:txBody>
          <a:bodyPr wrap="square" lIns="0" tIns="0" rIns="0" bIns="0" rtlCol="0" anchor="ctr"/>
          <a:lstStyle/>
          <a:p>
            <a:pPr indent="0" marL="0">
              <a:buNone/>
            </a:pPr>
            <a:r>
              <a:rPr lang="en-US" sz="3000" b="1" dirty="0">
                <a:solidFill>
                  <a:schemeClr val="accent1"/>
                </a:solidFill>
                <a:latin typeface="Cambria" pitchFamily="34" charset="0"/>
                <a:ea typeface="Cambria" pitchFamily="34" charset="-122"/>
                <a:cs typeface="Cambria" pitchFamily="34" charset="-120"/>
              </a:rPr>
              <a:t>+3.8%</a:t>
            </a:r>
            <a:endParaRPr lang="en-US" sz="3000" dirty="0"/>
          </a:p>
        </p:txBody>
      </p:sp>
      <p:sp>
        <p:nvSpPr>
          <p:cNvPr id="19" name="Text 16"/>
          <p:cNvSpPr txBox="1"/>
          <p:nvPr/>
        </p:nvSpPr>
        <p:spPr>
          <a:xfrm>
            <a:off x="3451860" y="3931920"/>
            <a:ext cx="2240280" cy="502920"/>
          </a:xfrm>
          <a:prstGeom prst="rect">
            <a:avLst/>
          </a:prstGeom>
          <a:noFill/>
          <a:ln/>
        </p:spPr>
        <p:txBody>
          <a:bodyPr wrap="square" lIns="0" tIns="0" rIns="0" bIns="0" rtlCol="0" anchor="t"/>
          <a:lstStyle/>
          <a:p>
            <a:pPr indent="0" marL="0">
              <a:buNone/>
            </a:pPr>
            <a:r>
              <a:rPr lang="en-US" sz="1400" dirty="0">
                <a:solidFill>
                  <a:schemeClr val="tx1"/>
                </a:solidFill>
              </a:rPr>
              <a:t>Readymade garments exports to US$3.2bn</a:t>
            </a:r>
            <a:endParaRPr lang="en-US" sz="1400" dirty="0"/>
          </a:p>
        </p:txBody>
      </p:sp>
      <p:sp>
        <p:nvSpPr>
          <p:cNvPr id="20" name="Macro card"/>
          <p:cNvSpPr/>
          <p:nvPr/>
        </p:nvSpPr>
        <p:spPr>
          <a:xfrm>
            <a:off x="6080760" y="3108960"/>
            <a:ext cx="2606040" cy="1417320"/>
          </a:xfrm>
          <a:prstGeom prst="roundRect">
            <a:avLst>
              <a:gd name="adj" fmla="val 5161"/>
            </a:avLst>
          </a:prstGeom>
          <a:solidFill>
            <a:schemeClr val="bg2"/>
          </a:solidFill>
          <a:ln w="12700">
            <a:solidFill>
              <a:schemeClr val="bg2"/>
            </a:solidFill>
            <a:prstDash val="solid"/>
          </a:ln>
        </p:spPr>
      </p:sp>
      <p:sp>
        <p:nvSpPr>
          <p:cNvPr id="21" name="Text 18"/>
          <p:cNvSpPr txBox="1"/>
          <p:nvPr/>
        </p:nvSpPr>
        <p:spPr>
          <a:xfrm>
            <a:off x="6263640" y="3246120"/>
            <a:ext cx="2240280" cy="640080"/>
          </a:xfrm>
          <a:prstGeom prst="rect">
            <a:avLst/>
          </a:prstGeom>
          <a:noFill/>
          <a:ln/>
        </p:spPr>
        <p:txBody>
          <a:bodyPr wrap="square" lIns="0" tIns="0" rIns="0" bIns="0" rtlCol="0" anchor="ctr"/>
          <a:lstStyle/>
          <a:p>
            <a:pPr indent="0" marL="0">
              <a:buNone/>
            </a:pPr>
            <a:r>
              <a:rPr lang="en-US" sz="3000" b="1" dirty="0">
                <a:solidFill>
                  <a:schemeClr val="accent1"/>
                </a:solidFill>
                <a:latin typeface="Cambria" pitchFamily="34" charset="0"/>
                <a:ea typeface="Cambria" pitchFamily="34" charset="-122"/>
                <a:cs typeface="Cambria" pitchFamily="34" charset="-120"/>
              </a:rPr>
              <a:t>11.5%</a:t>
            </a:r>
            <a:endParaRPr lang="en-US" sz="3000" dirty="0"/>
          </a:p>
        </p:txBody>
      </p:sp>
      <p:sp>
        <p:nvSpPr>
          <p:cNvPr id="22" name="Text 19"/>
          <p:cNvSpPr txBox="1"/>
          <p:nvPr/>
        </p:nvSpPr>
        <p:spPr>
          <a:xfrm>
            <a:off x="6263640" y="3931920"/>
            <a:ext cx="2240280" cy="502920"/>
          </a:xfrm>
          <a:prstGeom prst="rect">
            <a:avLst/>
          </a:prstGeom>
          <a:noFill/>
          <a:ln/>
        </p:spPr>
        <p:txBody>
          <a:bodyPr wrap="square" lIns="0" tIns="0" rIns="0" bIns="0" rtlCol="0" anchor="t"/>
          <a:lstStyle/>
          <a:p>
            <a:pPr indent="0" marL="0">
              <a:buNone/>
            </a:pPr>
            <a:r>
              <a:rPr lang="en-US" sz="1400" dirty="0">
                <a:solidFill>
                  <a:schemeClr val="tx1"/>
                </a:solidFill>
              </a:rPr>
              <a:t>SBP policy rate held on June 15, 2026</a:t>
            </a:r>
            <a:endParaRPr lang="en-US" sz="1400" dirty="0"/>
          </a:p>
        </p:txBody>
      </p:sp>
      <p:sp>
        <p:nvSpPr>
          <p:cNvPr id="25" name="Slide Number Placeholder 0"/>
          <p:cNvSpPr>
            <a:spLocks noGrp="1"/>
          </p:cNvSpPr>
          <p:nvPr>
            <p:ph type="sldNum" sz="quarter" idx="4294967295"/>
          </p:nvPr>
        </p:nvSpPr>
        <p:spPr>
          <a:xfrm>
            <a:off x="8229600" y="4828032"/>
            <a:ext cx="45720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5C7A89"/>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p:nvPr>
            <p:ph idx="101" type="title" hasCustomPrompt="1"/>
          </p:nvPr>
        </p:nvSpPr>
        <p:spPr>
          <a:xfrm>
            <a:off x="457200" y="274320"/>
            <a:ext cx="8229600" cy="594360"/>
          </a:xfrm>
          <a:prstGeom prst="rect">
            <a:avLst/>
          </a:prstGeom>
          <a:noFill/>
          <a:ln/>
        </p:spPr>
        <p:txBody>
          <a:bodyPr wrap="square" lIns="0" tIns="0" rIns="0" bIns="0" rtlCol="0" anchor="ctr"/>
          <a:lstStyle/>
          <a:p>
            <a:pPr algn="l" indent="0" marL="0">
              <a:buNone/>
            </a:pPr>
            <a:r>
              <a:rPr lang="en-US" sz="3000" b="1" dirty="0">
                <a:solidFill>
                  <a:schemeClr val="tx1"/>
                </a:solidFill>
                <a:latin typeface="Cambria" pitchFamily="34" charset="0"/>
                <a:ea typeface="Cambria" pitchFamily="34" charset="-122"/>
                <a:cs typeface="Cambria" pitchFamily="34" charset="-120"/>
              </a:rPr>
              <a:t>Revenue and market mix</a:t>
            </a:r>
            <a:endParaRPr lang="en-US" sz="3000" dirty="0"/>
          </a:p>
        </p:txBody>
      </p:sp>
      <p:sp>
        <p:nvSpPr>
          <p:cNvPr id="3" name="Takeaway"/>
          <p:cNvSpPr txBox="1"/>
          <p:nvPr/>
        </p:nvSpPr>
        <p:spPr>
          <a:xfrm>
            <a:off x="457200" y="896112"/>
            <a:ext cx="8229600" cy="365760"/>
          </a:xfrm>
          <a:prstGeom prst="rect">
            <a:avLst/>
          </a:prstGeom>
          <a:noFill/>
          <a:ln/>
        </p:spPr>
        <p:txBody>
          <a:bodyPr wrap="square" lIns="0" tIns="0" rIns="0" bIns="0" rtlCol="0" anchor="t"/>
          <a:lstStyle/>
          <a:p>
            <a:pPr indent="0" marL="0">
              <a:buNone/>
            </a:pPr>
            <a:r>
              <a:rPr lang="en-US" sz="1400" i="1" dirty="0">
                <a:solidFill>
                  <a:schemeClr val="tx2"/>
                </a:solidFill>
              </a:rPr>
              <a:t>Exports are about three-quarters of sales; Europe leads, with new momentum in Hong Kong and South Africa</a:t>
            </a:r>
            <a:endParaRPr lang="en-US" sz="1400" dirty="0"/>
          </a:p>
        </p:txBody>
      </p:sp>
      <p:graphicFrame>
        <p:nvGraphicFramePr>
          <p:cNvPr id="5" name="Chart 0" descr=""/>
          <p:cNvGraphicFramePr/>
          <p:nvPr/>
        </p:nvGraphicFramePr>
        <p:xfrm>
          <a:off x="365760" y="1371600"/>
          <a:ext cx="5212080" cy="3383280"/>
        </p:xfrm>
        <a:graphic xmlns:a="http://schemas.openxmlformats.org/drawingml/2006/main">
          <a:graphicData uri="http://schemas.openxmlformats.org/drawingml/2006/chart">
            <c:chart xmlns:c="http://schemas.openxmlformats.org/drawingml/2006/chart" r:id="rId1"/>
          </a:graphicData>
        </a:graphic>
      </p:graphicFrame>
      <p:sp>
        <p:nvSpPr>
          <p:cNvPr id="6" name="Stat card"/>
          <p:cNvSpPr/>
          <p:nvPr/>
        </p:nvSpPr>
        <p:spPr>
          <a:xfrm>
            <a:off x="5852160" y="1463040"/>
            <a:ext cx="2834640" cy="1005840"/>
          </a:xfrm>
          <a:prstGeom prst="roundRect">
            <a:avLst>
              <a:gd name="adj" fmla="val 7273"/>
            </a:avLst>
          </a:prstGeom>
          <a:solidFill>
            <a:schemeClr val="bg2"/>
          </a:solidFill>
          <a:ln w="12700">
            <a:solidFill>
              <a:schemeClr val="bg2"/>
            </a:solidFill>
            <a:prstDash val="solid"/>
          </a:ln>
        </p:spPr>
      </p:sp>
      <p:sp>
        <p:nvSpPr>
          <p:cNvPr id="7" name="Text 3"/>
          <p:cNvSpPr txBox="1"/>
          <p:nvPr/>
        </p:nvSpPr>
        <p:spPr>
          <a:xfrm>
            <a:off x="5989320" y="1517904"/>
            <a:ext cx="2560320" cy="457200"/>
          </a:xfrm>
          <a:prstGeom prst="rect">
            <a:avLst/>
          </a:prstGeom>
          <a:noFill/>
          <a:ln/>
        </p:spPr>
        <p:txBody>
          <a:bodyPr wrap="square" lIns="0" tIns="0" rIns="0" bIns="0" rtlCol="0" anchor="ctr">
            <a:normAutofit/>
          </a:bodyPr>
          <a:lstStyle/>
          <a:p>
            <a:pPr indent="0" marL="0">
              <a:buNone/>
            </a:pPr>
            <a:r>
              <a:rPr lang="en-US" sz="2600" b="1" dirty="0">
                <a:solidFill>
                  <a:schemeClr val="accent1"/>
                </a:solidFill>
                <a:latin typeface="Cambria" pitchFamily="34" charset="0"/>
                <a:ea typeface="Cambria" pitchFamily="34" charset="-122"/>
                <a:cs typeface="Cambria" pitchFamily="34" charset="-120"/>
              </a:rPr>
              <a:t>73.8%</a:t>
            </a:r>
            <a:endParaRPr lang="en-US" sz="2600" dirty="0"/>
          </a:p>
        </p:txBody>
      </p:sp>
      <p:sp>
        <p:nvSpPr>
          <p:cNvPr id="8" name="Text 4"/>
          <p:cNvSpPr txBox="1"/>
          <p:nvPr/>
        </p:nvSpPr>
        <p:spPr>
          <a:xfrm>
            <a:off x="5989320" y="1975104"/>
            <a:ext cx="2560320" cy="256032"/>
          </a:xfrm>
          <a:prstGeom prst="rect">
            <a:avLst/>
          </a:prstGeom>
          <a:noFill/>
          <a:ln/>
        </p:spPr>
        <p:txBody>
          <a:bodyPr wrap="square" lIns="0" tIns="0" rIns="0" bIns="0" rtlCol="0" anchor="t"/>
          <a:lstStyle/>
          <a:p>
            <a:pPr indent="0" marL="0">
              <a:buNone/>
            </a:pPr>
            <a:r>
              <a:rPr lang="en-US" sz="1300" dirty="0">
                <a:solidFill>
                  <a:schemeClr val="tx1"/>
                </a:solidFill>
              </a:rPr>
              <a:t>Export share of sales</a:t>
            </a:r>
            <a:endParaRPr lang="en-US" sz="1300" dirty="0"/>
          </a:p>
        </p:txBody>
      </p:sp>
      <p:sp>
        <p:nvSpPr>
          <p:cNvPr id="9" name="Stat card"/>
          <p:cNvSpPr/>
          <p:nvPr/>
        </p:nvSpPr>
        <p:spPr>
          <a:xfrm>
            <a:off x="5852160" y="2606040"/>
            <a:ext cx="2834640" cy="1005840"/>
          </a:xfrm>
          <a:prstGeom prst="roundRect">
            <a:avLst>
              <a:gd name="adj" fmla="val 7273"/>
            </a:avLst>
          </a:prstGeom>
          <a:solidFill>
            <a:schemeClr val="bg2"/>
          </a:solidFill>
          <a:ln w="12700">
            <a:solidFill>
              <a:schemeClr val="bg2"/>
            </a:solidFill>
            <a:prstDash val="solid"/>
          </a:ln>
        </p:spPr>
      </p:sp>
      <p:sp>
        <p:nvSpPr>
          <p:cNvPr id="10" name="Text 6"/>
          <p:cNvSpPr txBox="1"/>
          <p:nvPr/>
        </p:nvSpPr>
        <p:spPr>
          <a:xfrm>
            <a:off x="5989320" y="2660904"/>
            <a:ext cx="2560320" cy="457200"/>
          </a:xfrm>
          <a:prstGeom prst="rect">
            <a:avLst/>
          </a:prstGeom>
          <a:noFill/>
          <a:ln/>
        </p:spPr>
        <p:txBody>
          <a:bodyPr wrap="square" lIns="0" tIns="0" rIns="0" bIns="0" rtlCol="0" anchor="ctr">
            <a:normAutofit/>
          </a:bodyPr>
          <a:lstStyle/>
          <a:p>
            <a:pPr indent="0" marL="0">
              <a:buNone/>
            </a:pPr>
            <a:r>
              <a:rPr lang="en-US" sz="2600" b="1" dirty="0">
                <a:solidFill>
                  <a:schemeClr val="accent1"/>
                </a:solidFill>
                <a:latin typeface="Cambria" pitchFamily="34" charset="0"/>
                <a:ea typeface="Cambria" pitchFamily="34" charset="-122"/>
                <a:cs typeface="Cambria" pitchFamily="34" charset="-120"/>
              </a:rPr>
              <a:t>Rs 5.69bn</a:t>
            </a:r>
            <a:endParaRPr lang="en-US" sz="2600" dirty="0"/>
          </a:p>
        </p:txBody>
      </p:sp>
      <p:sp>
        <p:nvSpPr>
          <p:cNvPr id="11" name="Text 7"/>
          <p:cNvSpPr txBox="1"/>
          <p:nvPr/>
        </p:nvSpPr>
        <p:spPr>
          <a:xfrm>
            <a:off x="5989320" y="3118104"/>
            <a:ext cx="2560320" cy="256032"/>
          </a:xfrm>
          <a:prstGeom prst="rect">
            <a:avLst/>
          </a:prstGeom>
          <a:noFill/>
          <a:ln/>
        </p:spPr>
        <p:txBody>
          <a:bodyPr wrap="square" lIns="0" tIns="0" rIns="0" bIns="0" rtlCol="0" anchor="t"/>
          <a:lstStyle/>
          <a:p>
            <a:pPr indent="0" marL="0">
              <a:buNone/>
            </a:pPr>
            <a:r>
              <a:rPr lang="en-US" sz="1300" dirty="0">
                <a:solidFill>
                  <a:schemeClr val="tx1"/>
                </a:solidFill>
              </a:rPr>
              <a:t>Export sales, -6.0% YoY</a:t>
            </a:r>
            <a:endParaRPr lang="en-US" sz="1300" dirty="0"/>
          </a:p>
        </p:txBody>
      </p:sp>
      <p:sp>
        <p:nvSpPr>
          <p:cNvPr id="12" name="Stat card"/>
          <p:cNvSpPr/>
          <p:nvPr/>
        </p:nvSpPr>
        <p:spPr>
          <a:xfrm>
            <a:off x="5852160" y="3749040"/>
            <a:ext cx="2834640" cy="1005840"/>
          </a:xfrm>
          <a:prstGeom prst="roundRect">
            <a:avLst>
              <a:gd name="adj" fmla="val 7273"/>
            </a:avLst>
          </a:prstGeom>
          <a:solidFill>
            <a:schemeClr val="bg2"/>
          </a:solidFill>
          <a:ln w="12700">
            <a:solidFill>
              <a:schemeClr val="bg2"/>
            </a:solidFill>
            <a:prstDash val="solid"/>
          </a:ln>
        </p:spPr>
      </p:sp>
      <p:sp>
        <p:nvSpPr>
          <p:cNvPr id="13" name="Text 9"/>
          <p:cNvSpPr txBox="1"/>
          <p:nvPr/>
        </p:nvSpPr>
        <p:spPr>
          <a:xfrm>
            <a:off x="5989320" y="3803904"/>
            <a:ext cx="2560320" cy="457200"/>
          </a:xfrm>
          <a:prstGeom prst="rect">
            <a:avLst/>
          </a:prstGeom>
          <a:noFill/>
          <a:ln/>
        </p:spPr>
        <p:txBody>
          <a:bodyPr wrap="square" lIns="0" tIns="0" rIns="0" bIns="0" rtlCol="0" anchor="ctr">
            <a:normAutofit/>
          </a:bodyPr>
          <a:lstStyle/>
          <a:p>
            <a:pPr indent="0" marL="0">
              <a:buNone/>
            </a:pPr>
            <a:r>
              <a:rPr lang="en-US" sz="2600" b="1" dirty="0">
                <a:solidFill>
                  <a:schemeClr val="accent1"/>
                </a:solidFill>
                <a:latin typeface="Cambria" pitchFamily="34" charset="0"/>
                <a:ea typeface="Cambria" pitchFamily="34" charset="-122"/>
                <a:cs typeface="Cambria" pitchFamily="34" charset="-120"/>
              </a:rPr>
              <a:t>+381%</a:t>
            </a:r>
            <a:endParaRPr lang="en-US" sz="2600" dirty="0"/>
          </a:p>
        </p:txBody>
      </p:sp>
      <p:sp>
        <p:nvSpPr>
          <p:cNvPr id="14" name="Text 10"/>
          <p:cNvSpPr txBox="1"/>
          <p:nvPr/>
        </p:nvSpPr>
        <p:spPr>
          <a:xfrm>
            <a:off x="5989320" y="4261104"/>
            <a:ext cx="2560320" cy="256032"/>
          </a:xfrm>
          <a:prstGeom prst="rect">
            <a:avLst/>
          </a:prstGeom>
          <a:noFill/>
          <a:ln/>
        </p:spPr>
        <p:txBody>
          <a:bodyPr wrap="square" lIns="0" tIns="0" rIns="0" bIns="0" rtlCol="0" anchor="t"/>
          <a:lstStyle/>
          <a:p>
            <a:pPr indent="0" marL="0">
              <a:buNone/>
            </a:pPr>
            <a:r>
              <a:rPr lang="en-US" sz="1300" dirty="0">
                <a:solidFill>
                  <a:schemeClr val="tx1"/>
                </a:solidFill>
              </a:rPr>
              <a:t>Hong Kong sales (Rs 403m)</a:t>
            </a:r>
            <a:endParaRPr lang="en-US" sz="1300" dirty="0"/>
          </a:p>
        </p:txBody>
      </p:sp>
      <p:sp>
        <p:nvSpPr>
          <p:cNvPr id="25" name="Slide Number Placeholder 0"/>
          <p:cNvSpPr>
            <a:spLocks noGrp="1"/>
          </p:cNvSpPr>
          <p:nvPr>
            <p:ph type="sldNum" sz="quarter" idx="4294967295"/>
          </p:nvPr>
        </p:nvSpPr>
        <p:spPr>
          <a:xfrm>
            <a:off x="8229600" y="4828032"/>
            <a:ext cx="45720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5C7A89"/>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p:nvPr>
            <p:ph idx="101" type="title" hasCustomPrompt="1"/>
          </p:nvPr>
        </p:nvSpPr>
        <p:spPr>
          <a:xfrm>
            <a:off x="457200" y="274320"/>
            <a:ext cx="8229600" cy="594360"/>
          </a:xfrm>
          <a:prstGeom prst="rect">
            <a:avLst/>
          </a:prstGeom>
          <a:noFill/>
          <a:ln/>
        </p:spPr>
        <p:txBody>
          <a:bodyPr wrap="square" lIns="0" tIns="0" rIns="0" bIns="0" rtlCol="0" anchor="ctr"/>
          <a:lstStyle/>
          <a:p>
            <a:pPr algn="l" indent="0" marL="0">
              <a:buNone/>
            </a:pPr>
            <a:r>
              <a:rPr lang="en-US" sz="3000" b="1" dirty="0">
                <a:solidFill>
                  <a:schemeClr val="tx1"/>
                </a:solidFill>
                <a:latin typeface="Cambria" pitchFamily="34" charset="0"/>
                <a:ea typeface="Cambria" pitchFamily="34" charset="-122"/>
                <a:cs typeface="Cambria" pitchFamily="34" charset="-120"/>
              </a:rPr>
              <a:t>Profit and loss summary</a:t>
            </a:r>
            <a:endParaRPr lang="en-US" sz="3000" dirty="0"/>
          </a:p>
        </p:txBody>
      </p:sp>
      <p:sp>
        <p:nvSpPr>
          <p:cNvPr id="3" name="Takeaway"/>
          <p:cNvSpPr txBox="1"/>
          <p:nvPr/>
        </p:nvSpPr>
        <p:spPr>
          <a:xfrm>
            <a:off x="457200" y="896112"/>
            <a:ext cx="8229600" cy="365760"/>
          </a:xfrm>
          <a:prstGeom prst="rect">
            <a:avLst/>
          </a:prstGeom>
          <a:noFill/>
          <a:ln/>
        </p:spPr>
        <p:txBody>
          <a:bodyPr wrap="square" lIns="0" tIns="0" rIns="0" bIns="0" rtlCol="0" anchor="t"/>
          <a:lstStyle/>
          <a:p>
            <a:pPr indent="0" marL="0">
              <a:buNone/>
            </a:pPr>
            <a:r>
              <a:rPr lang="en-US" sz="1400" i="1" dirty="0">
                <a:solidFill>
                  <a:schemeClr val="tx2"/>
                </a:solidFill>
              </a:rPr>
              <a:t>Gross profit grew while operating costs and lower other income trimmed operating profit</a:t>
            </a:r>
            <a:endParaRPr lang="en-US" sz="14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457200" y="1417320"/>
          <a:ext cx="5486400" cy="914400"/>
        </p:xfrm>
        <a:graphic>
          <a:graphicData uri="http://schemas.openxmlformats.org/drawingml/2006/table">
            <a:tbl>
              <a:tblPr/>
              <a:tblGrid>
                <a:gridCol w="2468880"/>
                <a:gridCol w="1005840"/>
                <a:gridCol w="1005840"/>
                <a:gridCol w="1005840"/>
              </a:tblGrid>
              <a:tr h="347472">
                <a:tc>
                  <a:txBody>
                    <a:bodyPr/>
                    <a:lstStyle/>
                    <a:p>
                      <a:pPr algn="l" indent="0" marL="0">
                        <a:buNone/>
                      </a:pPr>
                      <a:r>
                        <a:rPr lang="en-US" sz="1300" b="1" dirty="0">
                          <a:solidFill>
                            <a:srgbClr val="FFFFFF"/>
                          </a:solidFill>
                        </a:rPr>
                        <a:t>Rs million</a:t>
                      </a:r>
                      <a:endParaRPr lang="en-US" sz="1300" dirty="0"/>
                    </a:p>
                  </a:txBody>
                  <a:tcPr marL="91440" marR="91440" marT="45720" marB="45720" anchor="ctr">
                    <a:lnL w="6350" cap="flat" cmpd="sng" algn="ctr">
                      <a:solidFill>
                        <a:srgbClr val="D5DEE3"/>
                      </a:solidFill>
                      <a:prstDash val="solid"/>
                      <a:round/>
                      <a:headEnd type="none" w="med" len="med"/>
                      <a:tailEnd type="none" w="med" len="med"/>
                    </a:lnL>
                    <a:lnR w="6350" cap="flat" cmpd="sng" algn="ctr">
                      <a:solidFill>
                        <a:srgbClr val="D5DEE3"/>
                      </a:solidFill>
                      <a:prstDash val="solid"/>
                      <a:round/>
                      <a:headEnd type="none" w="med" len="med"/>
                      <a:tailEnd type="none" w="med" len="med"/>
                    </a:lnR>
                    <a:lnT w="6350" cap="flat" cmpd="sng" algn="ctr">
                      <a:solidFill>
                        <a:srgbClr val="D5DEE3"/>
                      </a:solidFill>
                      <a:prstDash val="solid"/>
                      <a:round/>
                      <a:headEnd type="none" w="med" len="med"/>
                      <a:tailEnd type="none" w="med" len="med"/>
                    </a:lnT>
                    <a:lnB w="6350" cap="flat" cmpd="sng" algn="ctr">
                      <a:solidFill>
                        <a:srgbClr val="D5DEE3"/>
                      </a:solidFill>
                      <a:prstDash val="solid"/>
                      <a:round/>
                      <a:headEnd type="none" w="med" len="med"/>
                      <a:tailEnd type="none" w="med" len="med"/>
                    </a:lnB>
                    <a:solidFill>
                      <a:srgbClr val="0F4C5C"/>
                    </a:solidFill>
                  </a:tcPr>
                </a:tc>
                <a:tc>
                  <a:txBody>
                    <a:bodyPr/>
                    <a:lstStyle/>
                    <a:p>
                      <a:pPr algn="r" indent="0" marL="0">
                        <a:buNone/>
                      </a:pPr>
                      <a:r>
                        <a:rPr lang="en-US" sz="1300" b="1" dirty="0">
                          <a:solidFill>
                            <a:srgbClr val="FFFFFF"/>
                          </a:solidFill>
                        </a:rPr>
                        <a:t>FY2026</a:t>
                      </a:r>
                      <a:endParaRPr lang="en-US" sz="1300" dirty="0"/>
                    </a:p>
                  </a:txBody>
                  <a:tcPr marL="91440" marR="91440" marT="45720" marB="45720" anchor="ctr">
                    <a:lnL w="6350" cap="flat" cmpd="sng" algn="ctr">
                      <a:solidFill>
                        <a:srgbClr val="D5DEE3"/>
                      </a:solidFill>
                      <a:prstDash val="solid"/>
                      <a:round/>
                      <a:headEnd type="none" w="med" len="med"/>
                      <a:tailEnd type="none" w="med" len="med"/>
                    </a:lnL>
                    <a:lnR w="6350" cap="flat" cmpd="sng" algn="ctr">
                      <a:solidFill>
                        <a:srgbClr val="D5DEE3"/>
                      </a:solidFill>
                      <a:prstDash val="solid"/>
                      <a:round/>
                      <a:headEnd type="none" w="med" len="med"/>
                      <a:tailEnd type="none" w="med" len="med"/>
                    </a:lnR>
                    <a:lnT w="6350" cap="flat" cmpd="sng" algn="ctr">
                      <a:solidFill>
                        <a:srgbClr val="D5DEE3"/>
                      </a:solidFill>
                      <a:prstDash val="solid"/>
                      <a:round/>
                      <a:headEnd type="none" w="med" len="med"/>
                      <a:tailEnd type="none" w="med" len="med"/>
                    </a:lnT>
                    <a:lnB w="6350" cap="flat" cmpd="sng" algn="ctr">
                      <a:solidFill>
                        <a:srgbClr val="D5DEE3"/>
                      </a:solidFill>
                      <a:prstDash val="solid"/>
                      <a:round/>
                      <a:headEnd type="none" w="med" len="med"/>
                      <a:tailEnd type="none" w="med" len="med"/>
                    </a:lnB>
                    <a:solidFill>
                      <a:srgbClr val="0F4C5C"/>
                    </a:solidFill>
                  </a:tcPr>
                </a:tc>
                <a:tc>
                  <a:txBody>
                    <a:bodyPr/>
                    <a:lstStyle/>
                    <a:p>
                      <a:pPr algn="r" indent="0" marL="0">
                        <a:buNone/>
                      </a:pPr>
                      <a:r>
                        <a:rPr lang="en-US" sz="1300" b="1" dirty="0">
                          <a:solidFill>
                            <a:srgbClr val="FFFFFF"/>
                          </a:solidFill>
                        </a:rPr>
                        <a:t>FY2025</a:t>
                      </a:r>
                      <a:endParaRPr lang="en-US" sz="1300" dirty="0"/>
                    </a:p>
                  </a:txBody>
                  <a:tcPr marL="91440" marR="91440" marT="45720" marB="45720" anchor="ctr">
                    <a:lnL w="6350" cap="flat" cmpd="sng" algn="ctr">
                      <a:solidFill>
                        <a:srgbClr val="D5DEE3"/>
                      </a:solidFill>
                      <a:prstDash val="solid"/>
                      <a:round/>
                      <a:headEnd type="none" w="med" len="med"/>
                      <a:tailEnd type="none" w="med" len="med"/>
                    </a:lnL>
                    <a:lnR w="6350" cap="flat" cmpd="sng" algn="ctr">
                      <a:solidFill>
                        <a:srgbClr val="D5DEE3"/>
                      </a:solidFill>
                      <a:prstDash val="solid"/>
                      <a:round/>
                      <a:headEnd type="none" w="med" len="med"/>
                      <a:tailEnd type="none" w="med" len="med"/>
                    </a:lnR>
                    <a:lnT w="6350" cap="flat" cmpd="sng" algn="ctr">
                      <a:solidFill>
                        <a:srgbClr val="D5DEE3"/>
                      </a:solidFill>
                      <a:prstDash val="solid"/>
                      <a:round/>
                      <a:headEnd type="none" w="med" len="med"/>
                      <a:tailEnd type="none" w="med" len="med"/>
                    </a:lnT>
                    <a:lnB w="6350" cap="flat" cmpd="sng" algn="ctr">
                      <a:solidFill>
                        <a:srgbClr val="D5DEE3"/>
                      </a:solidFill>
                      <a:prstDash val="solid"/>
                      <a:round/>
                      <a:headEnd type="none" w="med" len="med"/>
                      <a:tailEnd type="none" w="med" len="med"/>
                    </a:lnB>
                    <a:solidFill>
                      <a:srgbClr val="0F4C5C"/>
                    </a:solidFill>
                  </a:tcPr>
                </a:tc>
                <a:tc>
                  <a:txBody>
                    <a:bodyPr/>
                    <a:lstStyle/>
                    <a:p>
                      <a:pPr algn="r" indent="0" marL="0">
                        <a:buNone/>
                      </a:pPr>
                      <a:r>
                        <a:rPr lang="en-US" sz="1300" b="1" dirty="0">
                          <a:solidFill>
                            <a:srgbClr val="FFFFFF"/>
                          </a:solidFill>
                        </a:rPr>
                        <a:t>Change</a:t>
                      </a:r>
                      <a:endParaRPr lang="en-US" sz="1300" dirty="0"/>
                    </a:p>
                  </a:txBody>
                  <a:tcPr marL="91440" marR="91440" marT="45720" marB="45720" anchor="ctr">
                    <a:lnL w="6350" cap="flat" cmpd="sng" algn="ctr">
                      <a:solidFill>
                        <a:srgbClr val="D5DEE3"/>
                      </a:solidFill>
                      <a:prstDash val="solid"/>
                      <a:round/>
                      <a:headEnd type="none" w="med" len="med"/>
                      <a:tailEnd type="none" w="med" len="med"/>
                    </a:lnL>
                    <a:lnR w="6350" cap="flat" cmpd="sng" algn="ctr">
                      <a:solidFill>
                        <a:srgbClr val="D5DEE3"/>
                      </a:solidFill>
                      <a:prstDash val="solid"/>
                      <a:round/>
                      <a:headEnd type="none" w="med" len="med"/>
                      <a:tailEnd type="none" w="med" len="med"/>
                    </a:lnR>
                    <a:lnT w="6350" cap="flat" cmpd="sng" algn="ctr">
                      <a:solidFill>
                        <a:srgbClr val="D5DEE3"/>
                      </a:solidFill>
                      <a:prstDash val="solid"/>
                      <a:round/>
                      <a:headEnd type="none" w="med" len="med"/>
                      <a:tailEnd type="none" w="med" len="med"/>
                    </a:lnT>
                    <a:lnB w="6350" cap="flat" cmpd="sng" algn="ctr">
                      <a:solidFill>
                        <a:srgbClr val="D5DEE3"/>
                      </a:solidFill>
                      <a:prstDash val="solid"/>
                      <a:round/>
                      <a:headEnd type="none" w="med" len="med"/>
                      <a:tailEnd type="none" w="med" len="med"/>
                    </a:lnB>
                    <a:solidFill>
                      <a:srgbClr val="0F4C5C"/>
                    </a:solidFill>
                  </a:tcPr>
                </a:tc>
              </a:tr>
              <a:tr h="347472">
                <a:tc>
                  <a:txBody>
                    <a:bodyPr/>
                    <a:lstStyle/>
                    <a:p>
                      <a:pPr algn="l" indent="0" marL="0">
                        <a:buNone/>
                      </a:pPr>
                      <a:r>
                        <a:rPr lang="en-US" sz="1300" dirty="0">
                          <a:solidFill>
                            <a:srgbClr val="12263A"/>
                          </a:solidFill>
                        </a:rPr>
                        <a:t>Net sales</a:t>
                      </a:r>
                      <a:endParaRPr lang="en-US" sz="1300" dirty="0"/>
                    </a:p>
                  </a:txBody>
                  <a:tcPr marL="91440" marR="91440" marT="45720" marB="45720" anchor="ctr">
                    <a:lnL w="6350" cap="flat" cmpd="sng" algn="ctr">
                      <a:solidFill>
                        <a:srgbClr val="D5DEE3"/>
                      </a:solidFill>
                      <a:prstDash val="solid"/>
                      <a:round/>
                      <a:headEnd type="none" w="med" len="med"/>
                      <a:tailEnd type="none" w="med" len="med"/>
                    </a:lnL>
                    <a:lnR w="6350" cap="flat" cmpd="sng" algn="ctr">
                      <a:solidFill>
                        <a:srgbClr val="D5DEE3"/>
                      </a:solidFill>
                      <a:prstDash val="solid"/>
                      <a:round/>
                      <a:headEnd type="none" w="med" len="med"/>
                      <a:tailEnd type="none" w="med" len="med"/>
                    </a:lnR>
                    <a:lnT w="6350" cap="flat" cmpd="sng" algn="ctr">
                      <a:solidFill>
                        <a:srgbClr val="D5DEE3"/>
                      </a:solidFill>
                      <a:prstDash val="solid"/>
                      <a:round/>
                      <a:headEnd type="none" w="med" len="med"/>
                      <a:tailEnd type="none" w="med" len="med"/>
                    </a:lnT>
                    <a:lnB w="6350" cap="flat" cmpd="sng" algn="ctr">
                      <a:solidFill>
                        <a:srgbClr val="D5DEE3"/>
                      </a:solidFill>
                      <a:prstDash val="solid"/>
                      <a:round/>
                      <a:headEnd type="none" w="med" len="med"/>
                      <a:tailEnd type="none" w="med" len="med"/>
                    </a:lnB>
                    <a:solidFill>
                      <a:srgbClr val="FFFFFF"/>
                    </a:solidFill>
                  </a:tcPr>
                </a:tc>
                <a:tc>
                  <a:txBody>
                    <a:bodyPr/>
                    <a:lstStyle/>
                    <a:p>
                      <a:pPr algn="r" indent="0" marL="0">
                        <a:buNone/>
                      </a:pPr>
                      <a:r>
                        <a:rPr lang="en-US" sz="1300" dirty="0">
                          <a:solidFill>
                            <a:srgbClr val="12263A"/>
                          </a:solidFill>
                        </a:rPr>
                        <a:t>7,754</a:t>
                      </a:r>
                      <a:endParaRPr lang="en-US" sz="1300" dirty="0"/>
                    </a:p>
                  </a:txBody>
                  <a:tcPr marL="91440" marR="91440" marT="45720" marB="45720" anchor="ctr">
                    <a:lnL w="6350" cap="flat" cmpd="sng" algn="ctr">
                      <a:solidFill>
                        <a:srgbClr val="D5DEE3"/>
                      </a:solidFill>
                      <a:prstDash val="solid"/>
                      <a:round/>
                      <a:headEnd type="none" w="med" len="med"/>
                      <a:tailEnd type="none" w="med" len="med"/>
                    </a:lnL>
                    <a:lnR w="6350" cap="flat" cmpd="sng" algn="ctr">
                      <a:solidFill>
                        <a:srgbClr val="D5DEE3"/>
                      </a:solidFill>
                      <a:prstDash val="solid"/>
                      <a:round/>
                      <a:headEnd type="none" w="med" len="med"/>
                      <a:tailEnd type="none" w="med" len="med"/>
                    </a:lnR>
                    <a:lnT w="6350" cap="flat" cmpd="sng" algn="ctr">
                      <a:solidFill>
                        <a:srgbClr val="D5DEE3"/>
                      </a:solidFill>
                      <a:prstDash val="solid"/>
                      <a:round/>
                      <a:headEnd type="none" w="med" len="med"/>
                      <a:tailEnd type="none" w="med" len="med"/>
                    </a:lnT>
                    <a:lnB w="6350" cap="flat" cmpd="sng" algn="ctr">
                      <a:solidFill>
                        <a:srgbClr val="D5DEE3"/>
                      </a:solidFill>
                      <a:prstDash val="solid"/>
                      <a:round/>
                      <a:headEnd type="none" w="med" len="med"/>
                      <a:tailEnd type="none" w="med" len="med"/>
                    </a:lnB>
                    <a:solidFill>
                      <a:srgbClr val="FFFFFF"/>
                    </a:solidFill>
                  </a:tcPr>
                </a:tc>
                <a:tc>
                  <a:txBody>
                    <a:bodyPr/>
                    <a:lstStyle/>
                    <a:p>
                      <a:pPr algn="r" indent="0" marL="0">
                        <a:buNone/>
                      </a:pPr>
                      <a:r>
                        <a:rPr lang="en-US" sz="1300" dirty="0">
                          <a:solidFill>
                            <a:srgbClr val="12263A"/>
                          </a:solidFill>
                        </a:rPr>
                        <a:t>8,279</a:t>
                      </a:r>
                      <a:endParaRPr lang="en-US" sz="1300" dirty="0"/>
                    </a:p>
                  </a:txBody>
                  <a:tcPr marL="91440" marR="91440" marT="45720" marB="45720" anchor="ctr">
                    <a:lnL w="6350" cap="flat" cmpd="sng" algn="ctr">
                      <a:solidFill>
                        <a:srgbClr val="D5DEE3"/>
                      </a:solidFill>
                      <a:prstDash val="solid"/>
                      <a:round/>
                      <a:headEnd type="none" w="med" len="med"/>
                      <a:tailEnd type="none" w="med" len="med"/>
                    </a:lnL>
                    <a:lnR w="6350" cap="flat" cmpd="sng" algn="ctr">
                      <a:solidFill>
                        <a:srgbClr val="D5DEE3"/>
                      </a:solidFill>
                      <a:prstDash val="solid"/>
                      <a:round/>
                      <a:headEnd type="none" w="med" len="med"/>
                      <a:tailEnd type="none" w="med" len="med"/>
                    </a:lnR>
                    <a:lnT w="6350" cap="flat" cmpd="sng" algn="ctr">
                      <a:solidFill>
                        <a:srgbClr val="D5DEE3"/>
                      </a:solidFill>
                      <a:prstDash val="solid"/>
                      <a:round/>
                      <a:headEnd type="none" w="med" len="med"/>
                      <a:tailEnd type="none" w="med" len="med"/>
                    </a:lnT>
                    <a:lnB w="6350" cap="flat" cmpd="sng" algn="ctr">
                      <a:solidFill>
                        <a:srgbClr val="D5DEE3"/>
                      </a:solidFill>
                      <a:prstDash val="solid"/>
                      <a:round/>
                      <a:headEnd type="none" w="med" len="med"/>
                      <a:tailEnd type="none" w="med" len="med"/>
                    </a:lnB>
                    <a:solidFill>
                      <a:srgbClr val="FFFFFF"/>
                    </a:solidFill>
                  </a:tcPr>
                </a:tc>
                <a:tc>
                  <a:txBody>
                    <a:bodyPr/>
                    <a:lstStyle/>
                    <a:p>
                      <a:pPr algn="r" indent="0" marL="0">
                        <a:buNone/>
                      </a:pPr>
                      <a:r>
                        <a:rPr lang="en-US" sz="1300" b="1" dirty="0">
                          <a:solidFill>
                            <a:srgbClr val="B5483A"/>
                          </a:solidFill>
                        </a:rPr>
                        <a:t>-6.3%</a:t>
                      </a:r>
                      <a:endParaRPr lang="en-US" sz="1300" dirty="0"/>
                    </a:p>
                  </a:txBody>
                  <a:tcPr marL="91440" marR="91440" marT="45720" marB="45720" anchor="ctr">
                    <a:lnL w="6350" cap="flat" cmpd="sng" algn="ctr">
                      <a:solidFill>
                        <a:srgbClr val="D5DEE3"/>
                      </a:solidFill>
                      <a:prstDash val="solid"/>
                      <a:round/>
                      <a:headEnd type="none" w="med" len="med"/>
                      <a:tailEnd type="none" w="med" len="med"/>
                    </a:lnL>
                    <a:lnR w="6350" cap="flat" cmpd="sng" algn="ctr">
                      <a:solidFill>
                        <a:srgbClr val="D5DEE3"/>
                      </a:solidFill>
                      <a:prstDash val="solid"/>
                      <a:round/>
                      <a:headEnd type="none" w="med" len="med"/>
                      <a:tailEnd type="none" w="med" len="med"/>
                    </a:lnR>
                    <a:lnT w="6350" cap="flat" cmpd="sng" algn="ctr">
                      <a:solidFill>
                        <a:srgbClr val="D5DEE3"/>
                      </a:solidFill>
                      <a:prstDash val="solid"/>
                      <a:round/>
                      <a:headEnd type="none" w="med" len="med"/>
                      <a:tailEnd type="none" w="med" len="med"/>
                    </a:lnT>
                    <a:lnB w="6350" cap="flat" cmpd="sng" algn="ctr">
                      <a:solidFill>
                        <a:srgbClr val="D5DEE3"/>
                      </a:solidFill>
                      <a:prstDash val="solid"/>
                      <a:round/>
                      <a:headEnd type="none" w="med" len="med"/>
                      <a:tailEnd type="none" w="med" len="med"/>
                    </a:lnB>
                    <a:solidFill>
                      <a:srgbClr val="FFFFFF"/>
                    </a:solidFill>
                  </a:tcPr>
                </a:tc>
              </a:tr>
              <a:tr h="347472">
                <a:tc>
                  <a:txBody>
                    <a:bodyPr/>
                    <a:lstStyle/>
                    <a:p>
                      <a:pPr algn="l" indent="0" marL="0">
                        <a:buNone/>
                      </a:pPr>
                      <a:r>
                        <a:rPr lang="en-US" sz="1300" b="1" dirty="0">
                          <a:solidFill>
                            <a:srgbClr val="12263A"/>
                          </a:solidFill>
                        </a:rPr>
                        <a:t>Gross profit</a:t>
                      </a:r>
                      <a:endParaRPr lang="en-US" sz="1300" dirty="0"/>
                    </a:p>
                  </a:txBody>
                  <a:tcPr marL="91440" marR="91440" marT="45720" marB="45720" anchor="ctr">
                    <a:lnL w="6350" cap="flat" cmpd="sng" algn="ctr">
                      <a:solidFill>
                        <a:srgbClr val="D5DEE3"/>
                      </a:solidFill>
                      <a:prstDash val="solid"/>
                      <a:round/>
                      <a:headEnd type="none" w="med" len="med"/>
                      <a:tailEnd type="none" w="med" len="med"/>
                    </a:lnL>
                    <a:lnR w="6350" cap="flat" cmpd="sng" algn="ctr">
                      <a:solidFill>
                        <a:srgbClr val="D5DEE3"/>
                      </a:solidFill>
                      <a:prstDash val="solid"/>
                      <a:round/>
                      <a:headEnd type="none" w="med" len="med"/>
                      <a:tailEnd type="none" w="med" len="med"/>
                    </a:lnR>
                    <a:lnT w="6350" cap="flat" cmpd="sng" algn="ctr">
                      <a:solidFill>
                        <a:srgbClr val="D5DEE3"/>
                      </a:solidFill>
                      <a:prstDash val="solid"/>
                      <a:round/>
                      <a:headEnd type="none" w="med" len="med"/>
                      <a:tailEnd type="none" w="med" len="med"/>
                    </a:lnT>
                    <a:lnB w="6350" cap="flat" cmpd="sng" algn="ctr">
                      <a:solidFill>
                        <a:srgbClr val="D5DEE3"/>
                      </a:solidFill>
                      <a:prstDash val="solid"/>
                      <a:round/>
                      <a:headEnd type="none" w="med" len="med"/>
                      <a:tailEnd type="none" w="med" len="med"/>
                    </a:lnB>
                    <a:solidFill>
                      <a:srgbClr val="FFFFFF"/>
                    </a:solidFill>
                  </a:tcPr>
                </a:tc>
                <a:tc>
                  <a:txBody>
                    <a:bodyPr/>
                    <a:lstStyle/>
                    <a:p>
                      <a:pPr algn="r" indent="0" marL="0">
                        <a:buNone/>
                      </a:pPr>
                      <a:r>
                        <a:rPr lang="en-US" sz="1300" b="1" dirty="0">
                          <a:solidFill>
                            <a:srgbClr val="12263A"/>
                          </a:solidFill>
                        </a:rPr>
                        <a:t>868</a:t>
                      </a:r>
                      <a:endParaRPr lang="en-US" sz="1300" dirty="0"/>
                    </a:p>
                  </a:txBody>
                  <a:tcPr marL="91440" marR="91440" marT="45720" marB="45720" anchor="ctr">
                    <a:lnL w="6350" cap="flat" cmpd="sng" algn="ctr">
                      <a:solidFill>
                        <a:srgbClr val="D5DEE3"/>
                      </a:solidFill>
                      <a:prstDash val="solid"/>
                      <a:round/>
                      <a:headEnd type="none" w="med" len="med"/>
                      <a:tailEnd type="none" w="med" len="med"/>
                    </a:lnL>
                    <a:lnR w="6350" cap="flat" cmpd="sng" algn="ctr">
                      <a:solidFill>
                        <a:srgbClr val="D5DEE3"/>
                      </a:solidFill>
                      <a:prstDash val="solid"/>
                      <a:round/>
                      <a:headEnd type="none" w="med" len="med"/>
                      <a:tailEnd type="none" w="med" len="med"/>
                    </a:lnR>
                    <a:lnT w="6350" cap="flat" cmpd="sng" algn="ctr">
                      <a:solidFill>
                        <a:srgbClr val="D5DEE3"/>
                      </a:solidFill>
                      <a:prstDash val="solid"/>
                      <a:round/>
                      <a:headEnd type="none" w="med" len="med"/>
                      <a:tailEnd type="none" w="med" len="med"/>
                    </a:lnT>
                    <a:lnB w="6350" cap="flat" cmpd="sng" algn="ctr">
                      <a:solidFill>
                        <a:srgbClr val="D5DEE3"/>
                      </a:solidFill>
                      <a:prstDash val="solid"/>
                      <a:round/>
                      <a:headEnd type="none" w="med" len="med"/>
                      <a:tailEnd type="none" w="med" len="med"/>
                    </a:lnB>
                    <a:solidFill>
                      <a:srgbClr val="FFFFFF"/>
                    </a:solidFill>
                  </a:tcPr>
                </a:tc>
                <a:tc>
                  <a:txBody>
                    <a:bodyPr/>
                    <a:lstStyle/>
                    <a:p>
                      <a:pPr algn="r" indent="0" marL="0">
                        <a:buNone/>
                      </a:pPr>
                      <a:r>
                        <a:rPr lang="en-US" sz="1300" b="1" dirty="0">
                          <a:solidFill>
                            <a:srgbClr val="12263A"/>
                          </a:solidFill>
                        </a:rPr>
                        <a:t>815</a:t>
                      </a:r>
                      <a:endParaRPr lang="en-US" sz="1300" dirty="0"/>
                    </a:p>
                  </a:txBody>
                  <a:tcPr marL="91440" marR="91440" marT="45720" marB="45720" anchor="ctr">
                    <a:lnL w="6350" cap="flat" cmpd="sng" algn="ctr">
                      <a:solidFill>
                        <a:srgbClr val="D5DEE3"/>
                      </a:solidFill>
                      <a:prstDash val="solid"/>
                      <a:round/>
                      <a:headEnd type="none" w="med" len="med"/>
                      <a:tailEnd type="none" w="med" len="med"/>
                    </a:lnL>
                    <a:lnR w="6350" cap="flat" cmpd="sng" algn="ctr">
                      <a:solidFill>
                        <a:srgbClr val="D5DEE3"/>
                      </a:solidFill>
                      <a:prstDash val="solid"/>
                      <a:round/>
                      <a:headEnd type="none" w="med" len="med"/>
                      <a:tailEnd type="none" w="med" len="med"/>
                    </a:lnR>
                    <a:lnT w="6350" cap="flat" cmpd="sng" algn="ctr">
                      <a:solidFill>
                        <a:srgbClr val="D5DEE3"/>
                      </a:solidFill>
                      <a:prstDash val="solid"/>
                      <a:round/>
                      <a:headEnd type="none" w="med" len="med"/>
                      <a:tailEnd type="none" w="med" len="med"/>
                    </a:lnT>
                    <a:lnB w="6350" cap="flat" cmpd="sng" algn="ctr">
                      <a:solidFill>
                        <a:srgbClr val="D5DEE3"/>
                      </a:solidFill>
                      <a:prstDash val="solid"/>
                      <a:round/>
                      <a:headEnd type="none" w="med" len="med"/>
                      <a:tailEnd type="none" w="med" len="med"/>
                    </a:lnB>
                    <a:solidFill>
                      <a:srgbClr val="FFFFFF"/>
                    </a:solidFill>
                  </a:tcPr>
                </a:tc>
                <a:tc>
                  <a:txBody>
                    <a:bodyPr/>
                    <a:lstStyle/>
                    <a:p>
                      <a:pPr algn="r" indent="0" marL="0">
                        <a:buNone/>
                      </a:pPr>
                      <a:r>
                        <a:rPr lang="en-US" sz="1300" b="1" dirty="0">
                          <a:solidFill>
                            <a:srgbClr val="3C8D5A"/>
                          </a:solidFill>
                        </a:rPr>
                        <a:t>+6.4%</a:t>
                      </a:r>
                      <a:endParaRPr lang="en-US" sz="1300" dirty="0"/>
                    </a:p>
                  </a:txBody>
                  <a:tcPr marL="91440" marR="91440" marT="45720" marB="45720" anchor="ctr">
                    <a:lnL w="6350" cap="flat" cmpd="sng" algn="ctr">
                      <a:solidFill>
                        <a:srgbClr val="D5DEE3"/>
                      </a:solidFill>
                      <a:prstDash val="solid"/>
                      <a:round/>
                      <a:headEnd type="none" w="med" len="med"/>
                      <a:tailEnd type="none" w="med" len="med"/>
                    </a:lnL>
                    <a:lnR w="6350" cap="flat" cmpd="sng" algn="ctr">
                      <a:solidFill>
                        <a:srgbClr val="D5DEE3"/>
                      </a:solidFill>
                      <a:prstDash val="solid"/>
                      <a:round/>
                      <a:headEnd type="none" w="med" len="med"/>
                      <a:tailEnd type="none" w="med" len="med"/>
                    </a:lnR>
                    <a:lnT w="6350" cap="flat" cmpd="sng" algn="ctr">
                      <a:solidFill>
                        <a:srgbClr val="D5DEE3"/>
                      </a:solidFill>
                      <a:prstDash val="solid"/>
                      <a:round/>
                      <a:headEnd type="none" w="med" len="med"/>
                      <a:tailEnd type="none" w="med" len="med"/>
                    </a:lnT>
                    <a:lnB w="6350" cap="flat" cmpd="sng" algn="ctr">
                      <a:solidFill>
                        <a:srgbClr val="D5DEE3"/>
                      </a:solidFill>
                      <a:prstDash val="solid"/>
                      <a:round/>
                      <a:headEnd type="none" w="med" len="med"/>
                      <a:tailEnd type="none" w="med" len="med"/>
                    </a:lnB>
                    <a:solidFill>
                      <a:srgbClr val="FFFFFF"/>
                    </a:solidFill>
                  </a:tcPr>
                </a:tc>
              </a:tr>
              <a:tr h="347472">
                <a:tc>
                  <a:txBody>
                    <a:bodyPr/>
                    <a:lstStyle/>
                    <a:p>
                      <a:pPr algn="l" indent="0" marL="0">
                        <a:buNone/>
                      </a:pPr>
                      <a:r>
                        <a:rPr lang="en-US" sz="1300" dirty="0">
                          <a:solidFill>
                            <a:srgbClr val="12263A"/>
                          </a:solidFill>
                        </a:rPr>
                        <a:t>Distribution &amp; admin expenses</a:t>
                      </a:r>
                      <a:endParaRPr lang="en-US" sz="1300" dirty="0"/>
                    </a:p>
                  </a:txBody>
                  <a:tcPr marL="91440" marR="91440" marT="45720" marB="45720" anchor="ctr">
                    <a:lnL w="6350" cap="flat" cmpd="sng" algn="ctr">
                      <a:solidFill>
                        <a:srgbClr val="D5DEE3"/>
                      </a:solidFill>
                      <a:prstDash val="solid"/>
                      <a:round/>
                      <a:headEnd type="none" w="med" len="med"/>
                      <a:tailEnd type="none" w="med" len="med"/>
                    </a:lnL>
                    <a:lnR w="6350" cap="flat" cmpd="sng" algn="ctr">
                      <a:solidFill>
                        <a:srgbClr val="D5DEE3"/>
                      </a:solidFill>
                      <a:prstDash val="solid"/>
                      <a:round/>
                      <a:headEnd type="none" w="med" len="med"/>
                      <a:tailEnd type="none" w="med" len="med"/>
                    </a:lnR>
                    <a:lnT w="6350" cap="flat" cmpd="sng" algn="ctr">
                      <a:solidFill>
                        <a:srgbClr val="D5DEE3"/>
                      </a:solidFill>
                      <a:prstDash val="solid"/>
                      <a:round/>
                      <a:headEnd type="none" w="med" len="med"/>
                      <a:tailEnd type="none" w="med" len="med"/>
                    </a:lnT>
                    <a:lnB w="6350" cap="flat" cmpd="sng" algn="ctr">
                      <a:solidFill>
                        <a:srgbClr val="D5DEE3"/>
                      </a:solidFill>
                      <a:prstDash val="solid"/>
                      <a:round/>
                      <a:headEnd type="none" w="med" len="med"/>
                      <a:tailEnd type="none" w="med" len="med"/>
                    </a:lnB>
                    <a:solidFill>
                      <a:srgbClr val="FFFFFF"/>
                    </a:solidFill>
                  </a:tcPr>
                </a:tc>
                <a:tc>
                  <a:txBody>
                    <a:bodyPr/>
                    <a:lstStyle/>
                    <a:p>
                      <a:pPr algn="r" indent="0" marL="0">
                        <a:buNone/>
                      </a:pPr>
                      <a:r>
                        <a:rPr lang="en-US" sz="1300" dirty="0">
                          <a:solidFill>
                            <a:srgbClr val="12263A"/>
                          </a:solidFill>
                        </a:rPr>
                        <a:t>588</a:t>
                      </a:r>
                      <a:endParaRPr lang="en-US" sz="1300" dirty="0"/>
                    </a:p>
                  </a:txBody>
                  <a:tcPr marL="91440" marR="91440" marT="45720" marB="45720" anchor="ctr">
                    <a:lnL w="6350" cap="flat" cmpd="sng" algn="ctr">
                      <a:solidFill>
                        <a:srgbClr val="D5DEE3"/>
                      </a:solidFill>
                      <a:prstDash val="solid"/>
                      <a:round/>
                      <a:headEnd type="none" w="med" len="med"/>
                      <a:tailEnd type="none" w="med" len="med"/>
                    </a:lnL>
                    <a:lnR w="6350" cap="flat" cmpd="sng" algn="ctr">
                      <a:solidFill>
                        <a:srgbClr val="D5DEE3"/>
                      </a:solidFill>
                      <a:prstDash val="solid"/>
                      <a:round/>
                      <a:headEnd type="none" w="med" len="med"/>
                      <a:tailEnd type="none" w="med" len="med"/>
                    </a:lnR>
                    <a:lnT w="6350" cap="flat" cmpd="sng" algn="ctr">
                      <a:solidFill>
                        <a:srgbClr val="D5DEE3"/>
                      </a:solidFill>
                      <a:prstDash val="solid"/>
                      <a:round/>
                      <a:headEnd type="none" w="med" len="med"/>
                      <a:tailEnd type="none" w="med" len="med"/>
                    </a:lnT>
                    <a:lnB w="6350" cap="flat" cmpd="sng" algn="ctr">
                      <a:solidFill>
                        <a:srgbClr val="D5DEE3"/>
                      </a:solidFill>
                      <a:prstDash val="solid"/>
                      <a:round/>
                      <a:headEnd type="none" w="med" len="med"/>
                      <a:tailEnd type="none" w="med" len="med"/>
                    </a:lnB>
                    <a:solidFill>
                      <a:srgbClr val="FFFFFF"/>
                    </a:solidFill>
                  </a:tcPr>
                </a:tc>
                <a:tc>
                  <a:txBody>
                    <a:bodyPr/>
                    <a:lstStyle/>
                    <a:p>
                      <a:pPr algn="r" indent="0" marL="0">
                        <a:buNone/>
                      </a:pPr>
                      <a:r>
                        <a:rPr lang="en-US" sz="1300" dirty="0">
                          <a:solidFill>
                            <a:srgbClr val="12263A"/>
                          </a:solidFill>
                        </a:rPr>
                        <a:t>525</a:t>
                      </a:r>
                      <a:endParaRPr lang="en-US" sz="1300" dirty="0"/>
                    </a:p>
                  </a:txBody>
                  <a:tcPr marL="91440" marR="91440" marT="45720" marB="45720" anchor="ctr">
                    <a:lnL w="6350" cap="flat" cmpd="sng" algn="ctr">
                      <a:solidFill>
                        <a:srgbClr val="D5DEE3"/>
                      </a:solidFill>
                      <a:prstDash val="solid"/>
                      <a:round/>
                      <a:headEnd type="none" w="med" len="med"/>
                      <a:tailEnd type="none" w="med" len="med"/>
                    </a:lnL>
                    <a:lnR w="6350" cap="flat" cmpd="sng" algn="ctr">
                      <a:solidFill>
                        <a:srgbClr val="D5DEE3"/>
                      </a:solidFill>
                      <a:prstDash val="solid"/>
                      <a:round/>
                      <a:headEnd type="none" w="med" len="med"/>
                      <a:tailEnd type="none" w="med" len="med"/>
                    </a:lnR>
                    <a:lnT w="6350" cap="flat" cmpd="sng" algn="ctr">
                      <a:solidFill>
                        <a:srgbClr val="D5DEE3"/>
                      </a:solidFill>
                      <a:prstDash val="solid"/>
                      <a:round/>
                      <a:headEnd type="none" w="med" len="med"/>
                      <a:tailEnd type="none" w="med" len="med"/>
                    </a:lnT>
                    <a:lnB w="6350" cap="flat" cmpd="sng" algn="ctr">
                      <a:solidFill>
                        <a:srgbClr val="D5DEE3"/>
                      </a:solidFill>
                      <a:prstDash val="solid"/>
                      <a:round/>
                      <a:headEnd type="none" w="med" len="med"/>
                      <a:tailEnd type="none" w="med" len="med"/>
                    </a:lnB>
                    <a:solidFill>
                      <a:srgbClr val="FFFFFF"/>
                    </a:solidFill>
                  </a:tcPr>
                </a:tc>
                <a:tc>
                  <a:txBody>
                    <a:bodyPr/>
                    <a:lstStyle/>
                    <a:p>
                      <a:pPr algn="r" indent="0" marL="0">
                        <a:buNone/>
                      </a:pPr>
                      <a:r>
                        <a:rPr lang="en-US" sz="1300" b="1" dirty="0">
                          <a:solidFill>
                            <a:srgbClr val="3C8D5A"/>
                          </a:solidFill>
                        </a:rPr>
                        <a:t>+12.1%</a:t>
                      </a:r>
                      <a:endParaRPr lang="en-US" sz="1300" dirty="0"/>
                    </a:p>
                  </a:txBody>
                  <a:tcPr marL="91440" marR="91440" marT="45720" marB="45720" anchor="ctr">
                    <a:lnL w="6350" cap="flat" cmpd="sng" algn="ctr">
                      <a:solidFill>
                        <a:srgbClr val="D5DEE3"/>
                      </a:solidFill>
                      <a:prstDash val="solid"/>
                      <a:round/>
                      <a:headEnd type="none" w="med" len="med"/>
                      <a:tailEnd type="none" w="med" len="med"/>
                    </a:lnL>
                    <a:lnR w="6350" cap="flat" cmpd="sng" algn="ctr">
                      <a:solidFill>
                        <a:srgbClr val="D5DEE3"/>
                      </a:solidFill>
                      <a:prstDash val="solid"/>
                      <a:round/>
                      <a:headEnd type="none" w="med" len="med"/>
                      <a:tailEnd type="none" w="med" len="med"/>
                    </a:lnR>
                    <a:lnT w="6350" cap="flat" cmpd="sng" algn="ctr">
                      <a:solidFill>
                        <a:srgbClr val="D5DEE3"/>
                      </a:solidFill>
                      <a:prstDash val="solid"/>
                      <a:round/>
                      <a:headEnd type="none" w="med" len="med"/>
                      <a:tailEnd type="none" w="med" len="med"/>
                    </a:lnT>
                    <a:lnB w="6350" cap="flat" cmpd="sng" algn="ctr">
                      <a:solidFill>
                        <a:srgbClr val="D5DEE3"/>
                      </a:solidFill>
                      <a:prstDash val="solid"/>
                      <a:round/>
                      <a:headEnd type="none" w="med" len="med"/>
                      <a:tailEnd type="none" w="med" len="med"/>
                    </a:lnB>
                    <a:solidFill>
                      <a:srgbClr val="FFFFFF"/>
                    </a:solidFill>
                  </a:tcPr>
                </a:tc>
              </a:tr>
              <a:tr h="347472">
                <a:tc>
                  <a:txBody>
                    <a:bodyPr/>
                    <a:lstStyle/>
                    <a:p>
                      <a:pPr algn="l" indent="0" marL="0">
                        <a:buNone/>
                      </a:pPr>
                      <a:r>
                        <a:rPr lang="en-US" sz="1300" b="1" dirty="0">
                          <a:solidFill>
                            <a:srgbClr val="12263A"/>
                          </a:solidFill>
                        </a:rPr>
                        <a:t>Operating profit</a:t>
                      </a:r>
                      <a:endParaRPr lang="en-US" sz="1300" dirty="0"/>
                    </a:p>
                  </a:txBody>
                  <a:tcPr marL="91440" marR="91440" marT="45720" marB="45720" anchor="ctr">
                    <a:lnL w="6350" cap="flat" cmpd="sng" algn="ctr">
                      <a:solidFill>
                        <a:srgbClr val="D5DEE3"/>
                      </a:solidFill>
                      <a:prstDash val="solid"/>
                      <a:round/>
                      <a:headEnd type="none" w="med" len="med"/>
                      <a:tailEnd type="none" w="med" len="med"/>
                    </a:lnL>
                    <a:lnR w="6350" cap="flat" cmpd="sng" algn="ctr">
                      <a:solidFill>
                        <a:srgbClr val="D5DEE3"/>
                      </a:solidFill>
                      <a:prstDash val="solid"/>
                      <a:round/>
                      <a:headEnd type="none" w="med" len="med"/>
                      <a:tailEnd type="none" w="med" len="med"/>
                    </a:lnR>
                    <a:lnT w="6350" cap="flat" cmpd="sng" algn="ctr">
                      <a:solidFill>
                        <a:srgbClr val="D5DEE3"/>
                      </a:solidFill>
                      <a:prstDash val="solid"/>
                      <a:round/>
                      <a:headEnd type="none" w="med" len="med"/>
                      <a:tailEnd type="none" w="med" len="med"/>
                    </a:lnT>
                    <a:lnB w="6350" cap="flat" cmpd="sng" algn="ctr">
                      <a:solidFill>
                        <a:srgbClr val="D5DEE3"/>
                      </a:solidFill>
                      <a:prstDash val="solid"/>
                      <a:round/>
                      <a:headEnd type="none" w="med" len="med"/>
                      <a:tailEnd type="none" w="med" len="med"/>
                    </a:lnB>
                    <a:solidFill>
                      <a:srgbClr val="FFFFFF"/>
                    </a:solidFill>
                  </a:tcPr>
                </a:tc>
                <a:tc>
                  <a:txBody>
                    <a:bodyPr/>
                    <a:lstStyle/>
                    <a:p>
                      <a:pPr algn="r" indent="0" marL="0">
                        <a:buNone/>
                      </a:pPr>
                      <a:r>
                        <a:rPr lang="en-US" sz="1300" b="1" dirty="0">
                          <a:solidFill>
                            <a:srgbClr val="12263A"/>
                          </a:solidFill>
                        </a:rPr>
                        <a:t>304</a:t>
                      </a:r>
                      <a:endParaRPr lang="en-US" sz="1300" dirty="0"/>
                    </a:p>
                  </a:txBody>
                  <a:tcPr marL="91440" marR="91440" marT="45720" marB="45720" anchor="ctr">
                    <a:lnL w="6350" cap="flat" cmpd="sng" algn="ctr">
                      <a:solidFill>
                        <a:srgbClr val="D5DEE3"/>
                      </a:solidFill>
                      <a:prstDash val="solid"/>
                      <a:round/>
                      <a:headEnd type="none" w="med" len="med"/>
                      <a:tailEnd type="none" w="med" len="med"/>
                    </a:lnL>
                    <a:lnR w="6350" cap="flat" cmpd="sng" algn="ctr">
                      <a:solidFill>
                        <a:srgbClr val="D5DEE3"/>
                      </a:solidFill>
                      <a:prstDash val="solid"/>
                      <a:round/>
                      <a:headEnd type="none" w="med" len="med"/>
                      <a:tailEnd type="none" w="med" len="med"/>
                    </a:lnR>
                    <a:lnT w="6350" cap="flat" cmpd="sng" algn="ctr">
                      <a:solidFill>
                        <a:srgbClr val="D5DEE3"/>
                      </a:solidFill>
                      <a:prstDash val="solid"/>
                      <a:round/>
                      <a:headEnd type="none" w="med" len="med"/>
                      <a:tailEnd type="none" w="med" len="med"/>
                    </a:lnT>
                    <a:lnB w="6350" cap="flat" cmpd="sng" algn="ctr">
                      <a:solidFill>
                        <a:srgbClr val="D5DEE3"/>
                      </a:solidFill>
                      <a:prstDash val="solid"/>
                      <a:round/>
                      <a:headEnd type="none" w="med" len="med"/>
                      <a:tailEnd type="none" w="med" len="med"/>
                    </a:lnB>
                    <a:solidFill>
                      <a:srgbClr val="FFFFFF"/>
                    </a:solidFill>
                  </a:tcPr>
                </a:tc>
                <a:tc>
                  <a:txBody>
                    <a:bodyPr/>
                    <a:lstStyle/>
                    <a:p>
                      <a:pPr algn="r" indent="0" marL="0">
                        <a:buNone/>
                      </a:pPr>
                      <a:r>
                        <a:rPr lang="en-US" sz="1300" b="1" dirty="0">
                          <a:solidFill>
                            <a:srgbClr val="12263A"/>
                          </a:solidFill>
                        </a:rPr>
                        <a:t>342</a:t>
                      </a:r>
                      <a:endParaRPr lang="en-US" sz="1300" dirty="0"/>
                    </a:p>
                  </a:txBody>
                  <a:tcPr marL="91440" marR="91440" marT="45720" marB="45720" anchor="ctr">
                    <a:lnL w="6350" cap="flat" cmpd="sng" algn="ctr">
                      <a:solidFill>
                        <a:srgbClr val="D5DEE3"/>
                      </a:solidFill>
                      <a:prstDash val="solid"/>
                      <a:round/>
                      <a:headEnd type="none" w="med" len="med"/>
                      <a:tailEnd type="none" w="med" len="med"/>
                    </a:lnL>
                    <a:lnR w="6350" cap="flat" cmpd="sng" algn="ctr">
                      <a:solidFill>
                        <a:srgbClr val="D5DEE3"/>
                      </a:solidFill>
                      <a:prstDash val="solid"/>
                      <a:round/>
                      <a:headEnd type="none" w="med" len="med"/>
                      <a:tailEnd type="none" w="med" len="med"/>
                    </a:lnR>
                    <a:lnT w="6350" cap="flat" cmpd="sng" algn="ctr">
                      <a:solidFill>
                        <a:srgbClr val="D5DEE3"/>
                      </a:solidFill>
                      <a:prstDash val="solid"/>
                      <a:round/>
                      <a:headEnd type="none" w="med" len="med"/>
                      <a:tailEnd type="none" w="med" len="med"/>
                    </a:lnT>
                    <a:lnB w="6350" cap="flat" cmpd="sng" algn="ctr">
                      <a:solidFill>
                        <a:srgbClr val="D5DEE3"/>
                      </a:solidFill>
                      <a:prstDash val="solid"/>
                      <a:round/>
                      <a:headEnd type="none" w="med" len="med"/>
                      <a:tailEnd type="none" w="med" len="med"/>
                    </a:lnB>
                    <a:solidFill>
                      <a:srgbClr val="FFFFFF"/>
                    </a:solidFill>
                  </a:tcPr>
                </a:tc>
                <a:tc>
                  <a:txBody>
                    <a:bodyPr/>
                    <a:lstStyle/>
                    <a:p>
                      <a:pPr algn="r" indent="0" marL="0">
                        <a:buNone/>
                      </a:pPr>
                      <a:r>
                        <a:rPr lang="en-US" sz="1300" b="1" dirty="0">
                          <a:solidFill>
                            <a:srgbClr val="B5483A"/>
                          </a:solidFill>
                        </a:rPr>
                        <a:t>-11.1%</a:t>
                      </a:r>
                      <a:endParaRPr lang="en-US" sz="1300" dirty="0"/>
                    </a:p>
                  </a:txBody>
                  <a:tcPr marL="91440" marR="91440" marT="45720" marB="45720" anchor="ctr">
                    <a:lnL w="6350" cap="flat" cmpd="sng" algn="ctr">
                      <a:solidFill>
                        <a:srgbClr val="D5DEE3"/>
                      </a:solidFill>
                      <a:prstDash val="solid"/>
                      <a:round/>
                      <a:headEnd type="none" w="med" len="med"/>
                      <a:tailEnd type="none" w="med" len="med"/>
                    </a:lnL>
                    <a:lnR w="6350" cap="flat" cmpd="sng" algn="ctr">
                      <a:solidFill>
                        <a:srgbClr val="D5DEE3"/>
                      </a:solidFill>
                      <a:prstDash val="solid"/>
                      <a:round/>
                      <a:headEnd type="none" w="med" len="med"/>
                      <a:tailEnd type="none" w="med" len="med"/>
                    </a:lnR>
                    <a:lnT w="6350" cap="flat" cmpd="sng" algn="ctr">
                      <a:solidFill>
                        <a:srgbClr val="D5DEE3"/>
                      </a:solidFill>
                      <a:prstDash val="solid"/>
                      <a:round/>
                      <a:headEnd type="none" w="med" len="med"/>
                      <a:tailEnd type="none" w="med" len="med"/>
                    </a:lnT>
                    <a:lnB w="6350" cap="flat" cmpd="sng" algn="ctr">
                      <a:solidFill>
                        <a:srgbClr val="D5DEE3"/>
                      </a:solidFill>
                      <a:prstDash val="solid"/>
                      <a:round/>
                      <a:headEnd type="none" w="med" len="med"/>
                      <a:tailEnd type="none" w="med" len="med"/>
                    </a:lnB>
                    <a:solidFill>
                      <a:srgbClr val="FFFFFF"/>
                    </a:solidFill>
                  </a:tcPr>
                </a:tc>
              </a:tr>
              <a:tr h="347472">
                <a:tc>
                  <a:txBody>
                    <a:bodyPr/>
                    <a:lstStyle/>
                    <a:p>
                      <a:pPr algn="l" indent="0" marL="0">
                        <a:buNone/>
                      </a:pPr>
                      <a:r>
                        <a:rPr lang="en-US" sz="1300" dirty="0">
                          <a:solidFill>
                            <a:srgbClr val="12263A"/>
                          </a:solidFill>
                        </a:rPr>
                        <a:t>Finance costs</a:t>
                      </a:r>
                      <a:endParaRPr lang="en-US" sz="1300" dirty="0"/>
                    </a:p>
                  </a:txBody>
                  <a:tcPr marL="91440" marR="91440" marT="45720" marB="45720" anchor="ctr">
                    <a:lnL w="6350" cap="flat" cmpd="sng" algn="ctr">
                      <a:solidFill>
                        <a:srgbClr val="D5DEE3"/>
                      </a:solidFill>
                      <a:prstDash val="solid"/>
                      <a:round/>
                      <a:headEnd type="none" w="med" len="med"/>
                      <a:tailEnd type="none" w="med" len="med"/>
                    </a:lnL>
                    <a:lnR w="6350" cap="flat" cmpd="sng" algn="ctr">
                      <a:solidFill>
                        <a:srgbClr val="D5DEE3"/>
                      </a:solidFill>
                      <a:prstDash val="solid"/>
                      <a:round/>
                      <a:headEnd type="none" w="med" len="med"/>
                      <a:tailEnd type="none" w="med" len="med"/>
                    </a:lnR>
                    <a:lnT w="6350" cap="flat" cmpd="sng" algn="ctr">
                      <a:solidFill>
                        <a:srgbClr val="D5DEE3"/>
                      </a:solidFill>
                      <a:prstDash val="solid"/>
                      <a:round/>
                      <a:headEnd type="none" w="med" len="med"/>
                      <a:tailEnd type="none" w="med" len="med"/>
                    </a:lnT>
                    <a:lnB w="6350" cap="flat" cmpd="sng" algn="ctr">
                      <a:solidFill>
                        <a:srgbClr val="D5DEE3"/>
                      </a:solidFill>
                      <a:prstDash val="solid"/>
                      <a:round/>
                      <a:headEnd type="none" w="med" len="med"/>
                      <a:tailEnd type="none" w="med" len="med"/>
                    </a:lnB>
                    <a:solidFill>
                      <a:srgbClr val="FFFFFF"/>
                    </a:solidFill>
                  </a:tcPr>
                </a:tc>
                <a:tc>
                  <a:txBody>
                    <a:bodyPr/>
                    <a:lstStyle/>
                    <a:p>
                      <a:pPr algn="r" indent="0" marL="0">
                        <a:buNone/>
                      </a:pPr>
                      <a:r>
                        <a:rPr lang="en-US" sz="1300" dirty="0">
                          <a:solidFill>
                            <a:srgbClr val="12263A"/>
                          </a:solidFill>
                        </a:rPr>
                        <a:t>183</a:t>
                      </a:r>
                      <a:endParaRPr lang="en-US" sz="1300" dirty="0"/>
                    </a:p>
                  </a:txBody>
                  <a:tcPr marL="91440" marR="91440" marT="45720" marB="45720" anchor="ctr">
                    <a:lnL w="6350" cap="flat" cmpd="sng" algn="ctr">
                      <a:solidFill>
                        <a:srgbClr val="D5DEE3"/>
                      </a:solidFill>
                      <a:prstDash val="solid"/>
                      <a:round/>
                      <a:headEnd type="none" w="med" len="med"/>
                      <a:tailEnd type="none" w="med" len="med"/>
                    </a:lnL>
                    <a:lnR w="6350" cap="flat" cmpd="sng" algn="ctr">
                      <a:solidFill>
                        <a:srgbClr val="D5DEE3"/>
                      </a:solidFill>
                      <a:prstDash val="solid"/>
                      <a:round/>
                      <a:headEnd type="none" w="med" len="med"/>
                      <a:tailEnd type="none" w="med" len="med"/>
                    </a:lnR>
                    <a:lnT w="6350" cap="flat" cmpd="sng" algn="ctr">
                      <a:solidFill>
                        <a:srgbClr val="D5DEE3"/>
                      </a:solidFill>
                      <a:prstDash val="solid"/>
                      <a:round/>
                      <a:headEnd type="none" w="med" len="med"/>
                      <a:tailEnd type="none" w="med" len="med"/>
                    </a:lnT>
                    <a:lnB w="6350" cap="flat" cmpd="sng" algn="ctr">
                      <a:solidFill>
                        <a:srgbClr val="D5DEE3"/>
                      </a:solidFill>
                      <a:prstDash val="solid"/>
                      <a:round/>
                      <a:headEnd type="none" w="med" len="med"/>
                      <a:tailEnd type="none" w="med" len="med"/>
                    </a:lnB>
                    <a:solidFill>
                      <a:srgbClr val="FFFFFF"/>
                    </a:solidFill>
                  </a:tcPr>
                </a:tc>
                <a:tc>
                  <a:txBody>
                    <a:bodyPr/>
                    <a:lstStyle/>
                    <a:p>
                      <a:pPr algn="r" indent="0" marL="0">
                        <a:buNone/>
                      </a:pPr>
                      <a:r>
                        <a:rPr lang="en-US" sz="1300" dirty="0">
                          <a:solidFill>
                            <a:srgbClr val="12263A"/>
                          </a:solidFill>
                        </a:rPr>
                        <a:t>261</a:t>
                      </a:r>
                      <a:endParaRPr lang="en-US" sz="1300" dirty="0"/>
                    </a:p>
                  </a:txBody>
                  <a:tcPr marL="91440" marR="91440" marT="45720" marB="45720" anchor="ctr">
                    <a:lnL w="6350" cap="flat" cmpd="sng" algn="ctr">
                      <a:solidFill>
                        <a:srgbClr val="D5DEE3"/>
                      </a:solidFill>
                      <a:prstDash val="solid"/>
                      <a:round/>
                      <a:headEnd type="none" w="med" len="med"/>
                      <a:tailEnd type="none" w="med" len="med"/>
                    </a:lnL>
                    <a:lnR w="6350" cap="flat" cmpd="sng" algn="ctr">
                      <a:solidFill>
                        <a:srgbClr val="D5DEE3"/>
                      </a:solidFill>
                      <a:prstDash val="solid"/>
                      <a:round/>
                      <a:headEnd type="none" w="med" len="med"/>
                      <a:tailEnd type="none" w="med" len="med"/>
                    </a:lnR>
                    <a:lnT w="6350" cap="flat" cmpd="sng" algn="ctr">
                      <a:solidFill>
                        <a:srgbClr val="D5DEE3"/>
                      </a:solidFill>
                      <a:prstDash val="solid"/>
                      <a:round/>
                      <a:headEnd type="none" w="med" len="med"/>
                      <a:tailEnd type="none" w="med" len="med"/>
                    </a:lnT>
                    <a:lnB w="6350" cap="flat" cmpd="sng" algn="ctr">
                      <a:solidFill>
                        <a:srgbClr val="D5DEE3"/>
                      </a:solidFill>
                      <a:prstDash val="solid"/>
                      <a:round/>
                      <a:headEnd type="none" w="med" len="med"/>
                      <a:tailEnd type="none" w="med" len="med"/>
                    </a:lnB>
                    <a:solidFill>
                      <a:srgbClr val="FFFFFF"/>
                    </a:solidFill>
                  </a:tcPr>
                </a:tc>
                <a:tc>
                  <a:txBody>
                    <a:bodyPr/>
                    <a:lstStyle/>
                    <a:p>
                      <a:pPr algn="r" indent="0" marL="0">
                        <a:buNone/>
                      </a:pPr>
                      <a:r>
                        <a:rPr lang="en-US" sz="1300" b="1" dirty="0">
                          <a:solidFill>
                            <a:srgbClr val="B5483A"/>
                          </a:solidFill>
                        </a:rPr>
                        <a:t>-30.0%</a:t>
                      </a:r>
                      <a:endParaRPr lang="en-US" sz="1300" dirty="0"/>
                    </a:p>
                  </a:txBody>
                  <a:tcPr marL="91440" marR="91440" marT="45720" marB="45720" anchor="ctr">
                    <a:lnL w="6350" cap="flat" cmpd="sng" algn="ctr">
                      <a:solidFill>
                        <a:srgbClr val="D5DEE3"/>
                      </a:solidFill>
                      <a:prstDash val="solid"/>
                      <a:round/>
                      <a:headEnd type="none" w="med" len="med"/>
                      <a:tailEnd type="none" w="med" len="med"/>
                    </a:lnL>
                    <a:lnR w="6350" cap="flat" cmpd="sng" algn="ctr">
                      <a:solidFill>
                        <a:srgbClr val="D5DEE3"/>
                      </a:solidFill>
                      <a:prstDash val="solid"/>
                      <a:round/>
                      <a:headEnd type="none" w="med" len="med"/>
                      <a:tailEnd type="none" w="med" len="med"/>
                    </a:lnR>
                    <a:lnT w="6350" cap="flat" cmpd="sng" algn="ctr">
                      <a:solidFill>
                        <a:srgbClr val="D5DEE3"/>
                      </a:solidFill>
                      <a:prstDash val="solid"/>
                      <a:round/>
                      <a:headEnd type="none" w="med" len="med"/>
                      <a:tailEnd type="none" w="med" len="med"/>
                    </a:lnT>
                    <a:lnB w="6350" cap="flat" cmpd="sng" algn="ctr">
                      <a:solidFill>
                        <a:srgbClr val="D5DEE3"/>
                      </a:solidFill>
                      <a:prstDash val="solid"/>
                      <a:round/>
                      <a:headEnd type="none" w="med" len="med"/>
                      <a:tailEnd type="none" w="med" len="med"/>
                    </a:lnB>
                    <a:solidFill>
                      <a:srgbClr val="FFFFFF"/>
                    </a:solidFill>
                  </a:tcPr>
                </a:tc>
              </a:tr>
              <a:tr h="347472">
                <a:tc>
                  <a:txBody>
                    <a:bodyPr/>
                    <a:lstStyle/>
                    <a:p>
                      <a:pPr algn="l" indent="0" marL="0">
                        <a:buNone/>
                      </a:pPr>
                      <a:r>
                        <a:rPr lang="en-US" sz="1300" dirty="0">
                          <a:solidFill>
                            <a:srgbClr val="12263A"/>
                          </a:solidFill>
                        </a:rPr>
                        <a:t>Profit before levy &amp; tax</a:t>
                      </a:r>
                      <a:endParaRPr lang="en-US" sz="1300" dirty="0"/>
                    </a:p>
                  </a:txBody>
                  <a:tcPr marL="91440" marR="91440" marT="45720" marB="45720" anchor="ctr">
                    <a:lnL w="6350" cap="flat" cmpd="sng" algn="ctr">
                      <a:solidFill>
                        <a:srgbClr val="D5DEE3"/>
                      </a:solidFill>
                      <a:prstDash val="solid"/>
                      <a:round/>
                      <a:headEnd type="none" w="med" len="med"/>
                      <a:tailEnd type="none" w="med" len="med"/>
                    </a:lnL>
                    <a:lnR w="6350" cap="flat" cmpd="sng" algn="ctr">
                      <a:solidFill>
                        <a:srgbClr val="D5DEE3"/>
                      </a:solidFill>
                      <a:prstDash val="solid"/>
                      <a:round/>
                      <a:headEnd type="none" w="med" len="med"/>
                      <a:tailEnd type="none" w="med" len="med"/>
                    </a:lnR>
                    <a:lnT w="6350" cap="flat" cmpd="sng" algn="ctr">
                      <a:solidFill>
                        <a:srgbClr val="D5DEE3"/>
                      </a:solidFill>
                      <a:prstDash val="solid"/>
                      <a:round/>
                      <a:headEnd type="none" w="med" len="med"/>
                      <a:tailEnd type="none" w="med" len="med"/>
                    </a:lnT>
                    <a:lnB w="6350" cap="flat" cmpd="sng" algn="ctr">
                      <a:solidFill>
                        <a:srgbClr val="D5DEE3"/>
                      </a:solidFill>
                      <a:prstDash val="solid"/>
                      <a:round/>
                      <a:headEnd type="none" w="med" len="med"/>
                      <a:tailEnd type="none" w="med" len="med"/>
                    </a:lnB>
                    <a:solidFill>
                      <a:srgbClr val="FFFFFF"/>
                    </a:solidFill>
                  </a:tcPr>
                </a:tc>
                <a:tc>
                  <a:txBody>
                    <a:bodyPr/>
                    <a:lstStyle/>
                    <a:p>
                      <a:pPr algn="r" indent="0" marL="0">
                        <a:buNone/>
                      </a:pPr>
                      <a:r>
                        <a:rPr lang="en-US" sz="1300" dirty="0">
                          <a:solidFill>
                            <a:srgbClr val="12263A"/>
                          </a:solidFill>
                        </a:rPr>
                        <a:t>121</a:t>
                      </a:r>
                      <a:endParaRPr lang="en-US" sz="1300" dirty="0"/>
                    </a:p>
                  </a:txBody>
                  <a:tcPr marL="91440" marR="91440" marT="45720" marB="45720" anchor="ctr">
                    <a:lnL w="6350" cap="flat" cmpd="sng" algn="ctr">
                      <a:solidFill>
                        <a:srgbClr val="D5DEE3"/>
                      </a:solidFill>
                      <a:prstDash val="solid"/>
                      <a:round/>
                      <a:headEnd type="none" w="med" len="med"/>
                      <a:tailEnd type="none" w="med" len="med"/>
                    </a:lnL>
                    <a:lnR w="6350" cap="flat" cmpd="sng" algn="ctr">
                      <a:solidFill>
                        <a:srgbClr val="D5DEE3"/>
                      </a:solidFill>
                      <a:prstDash val="solid"/>
                      <a:round/>
                      <a:headEnd type="none" w="med" len="med"/>
                      <a:tailEnd type="none" w="med" len="med"/>
                    </a:lnR>
                    <a:lnT w="6350" cap="flat" cmpd="sng" algn="ctr">
                      <a:solidFill>
                        <a:srgbClr val="D5DEE3"/>
                      </a:solidFill>
                      <a:prstDash val="solid"/>
                      <a:round/>
                      <a:headEnd type="none" w="med" len="med"/>
                      <a:tailEnd type="none" w="med" len="med"/>
                    </a:lnT>
                    <a:lnB w="6350" cap="flat" cmpd="sng" algn="ctr">
                      <a:solidFill>
                        <a:srgbClr val="D5DEE3"/>
                      </a:solidFill>
                      <a:prstDash val="solid"/>
                      <a:round/>
                      <a:headEnd type="none" w="med" len="med"/>
                      <a:tailEnd type="none" w="med" len="med"/>
                    </a:lnB>
                    <a:solidFill>
                      <a:srgbClr val="FFFFFF"/>
                    </a:solidFill>
                  </a:tcPr>
                </a:tc>
                <a:tc>
                  <a:txBody>
                    <a:bodyPr/>
                    <a:lstStyle/>
                    <a:p>
                      <a:pPr algn="r" indent="0" marL="0">
                        <a:buNone/>
                      </a:pPr>
                      <a:r>
                        <a:rPr lang="en-US" sz="1300" dirty="0">
                          <a:solidFill>
                            <a:srgbClr val="12263A"/>
                          </a:solidFill>
                        </a:rPr>
                        <a:t>80</a:t>
                      </a:r>
                      <a:endParaRPr lang="en-US" sz="1300" dirty="0"/>
                    </a:p>
                  </a:txBody>
                  <a:tcPr marL="91440" marR="91440" marT="45720" marB="45720" anchor="ctr">
                    <a:lnL w="6350" cap="flat" cmpd="sng" algn="ctr">
                      <a:solidFill>
                        <a:srgbClr val="D5DEE3"/>
                      </a:solidFill>
                      <a:prstDash val="solid"/>
                      <a:round/>
                      <a:headEnd type="none" w="med" len="med"/>
                      <a:tailEnd type="none" w="med" len="med"/>
                    </a:lnL>
                    <a:lnR w="6350" cap="flat" cmpd="sng" algn="ctr">
                      <a:solidFill>
                        <a:srgbClr val="D5DEE3"/>
                      </a:solidFill>
                      <a:prstDash val="solid"/>
                      <a:round/>
                      <a:headEnd type="none" w="med" len="med"/>
                      <a:tailEnd type="none" w="med" len="med"/>
                    </a:lnR>
                    <a:lnT w="6350" cap="flat" cmpd="sng" algn="ctr">
                      <a:solidFill>
                        <a:srgbClr val="D5DEE3"/>
                      </a:solidFill>
                      <a:prstDash val="solid"/>
                      <a:round/>
                      <a:headEnd type="none" w="med" len="med"/>
                      <a:tailEnd type="none" w="med" len="med"/>
                    </a:lnT>
                    <a:lnB w="6350" cap="flat" cmpd="sng" algn="ctr">
                      <a:solidFill>
                        <a:srgbClr val="D5DEE3"/>
                      </a:solidFill>
                      <a:prstDash val="solid"/>
                      <a:round/>
                      <a:headEnd type="none" w="med" len="med"/>
                      <a:tailEnd type="none" w="med" len="med"/>
                    </a:lnB>
                    <a:solidFill>
                      <a:srgbClr val="FFFFFF"/>
                    </a:solidFill>
                  </a:tcPr>
                </a:tc>
                <a:tc>
                  <a:txBody>
                    <a:bodyPr/>
                    <a:lstStyle/>
                    <a:p>
                      <a:pPr algn="r" indent="0" marL="0">
                        <a:buNone/>
                      </a:pPr>
                      <a:r>
                        <a:rPr lang="en-US" sz="1300" b="1" dirty="0">
                          <a:solidFill>
                            <a:srgbClr val="3C8D5A"/>
                          </a:solidFill>
                        </a:rPr>
                        <a:t>+50.4%</a:t>
                      </a:r>
                      <a:endParaRPr lang="en-US" sz="1300" dirty="0"/>
                    </a:p>
                  </a:txBody>
                  <a:tcPr marL="91440" marR="91440" marT="45720" marB="45720" anchor="ctr">
                    <a:lnL w="6350" cap="flat" cmpd="sng" algn="ctr">
                      <a:solidFill>
                        <a:srgbClr val="D5DEE3"/>
                      </a:solidFill>
                      <a:prstDash val="solid"/>
                      <a:round/>
                      <a:headEnd type="none" w="med" len="med"/>
                      <a:tailEnd type="none" w="med" len="med"/>
                    </a:lnL>
                    <a:lnR w="6350" cap="flat" cmpd="sng" algn="ctr">
                      <a:solidFill>
                        <a:srgbClr val="D5DEE3"/>
                      </a:solidFill>
                      <a:prstDash val="solid"/>
                      <a:round/>
                      <a:headEnd type="none" w="med" len="med"/>
                      <a:tailEnd type="none" w="med" len="med"/>
                    </a:lnR>
                    <a:lnT w="6350" cap="flat" cmpd="sng" algn="ctr">
                      <a:solidFill>
                        <a:srgbClr val="D5DEE3"/>
                      </a:solidFill>
                      <a:prstDash val="solid"/>
                      <a:round/>
                      <a:headEnd type="none" w="med" len="med"/>
                      <a:tailEnd type="none" w="med" len="med"/>
                    </a:lnT>
                    <a:lnB w="6350" cap="flat" cmpd="sng" algn="ctr">
                      <a:solidFill>
                        <a:srgbClr val="D5DEE3"/>
                      </a:solidFill>
                      <a:prstDash val="solid"/>
                      <a:round/>
                      <a:headEnd type="none" w="med" len="med"/>
                      <a:tailEnd type="none" w="med" len="med"/>
                    </a:lnB>
                    <a:solidFill>
                      <a:srgbClr val="FFFFFF"/>
                    </a:solidFill>
                  </a:tcPr>
                </a:tc>
              </a:tr>
              <a:tr h="347472">
                <a:tc>
                  <a:txBody>
                    <a:bodyPr/>
                    <a:lstStyle/>
                    <a:p>
                      <a:pPr algn="l" indent="0" marL="0">
                        <a:buNone/>
                      </a:pPr>
                      <a:r>
                        <a:rPr lang="en-US" sz="1300" dirty="0">
                          <a:solidFill>
                            <a:srgbClr val="12263A"/>
                          </a:solidFill>
                        </a:rPr>
                        <a:t>Levy &amp; taxation</a:t>
                      </a:r>
                      <a:endParaRPr lang="en-US" sz="1300" dirty="0"/>
                    </a:p>
                  </a:txBody>
                  <a:tcPr marL="91440" marR="91440" marT="45720" marB="45720" anchor="ctr">
                    <a:lnL w="6350" cap="flat" cmpd="sng" algn="ctr">
                      <a:solidFill>
                        <a:srgbClr val="D5DEE3"/>
                      </a:solidFill>
                      <a:prstDash val="solid"/>
                      <a:round/>
                      <a:headEnd type="none" w="med" len="med"/>
                      <a:tailEnd type="none" w="med" len="med"/>
                    </a:lnL>
                    <a:lnR w="6350" cap="flat" cmpd="sng" algn="ctr">
                      <a:solidFill>
                        <a:srgbClr val="D5DEE3"/>
                      </a:solidFill>
                      <a:prstDash val="solid"/>
                      <a:round/>
                      <a:headEnd type="none" w="med" len="med"/>
                      <a:tailEnd type="none" w="med" len="med"/>
                    </a:lnR>
                    <a:lnT w="6350" cap="flat" cmpd="sng" algn="ctr">
                      <a:solidFill>
                        <a:srgbClr val="D5DEE3"/>
                      </a:solidFill>
                      <a:prstDash val="solid"/>
                      <a:round/>
                      <a:headEnd type="none" w="med" len="med"/>
                      <a:tailEnd type="none" w="med" len="med"/>
                    </a:lnT>
                    <a:lnB w="6350" cap="flat" cmpd="sng" algn="ctr">
                      <a:solidFill>
                        <a:srgbClr val="D5DEE3"/>
                      </a:solidFill>
                      <a:prstDash val="solid"/>
                      <a:round/>
                      <a:headEnd type="none" w="med" len="med"/>
                      <a:tailEnd type="none" w="med" len="med"/>
                    </a:lnB>
                    <a:solidFill>
                      <a:srgbClr val="FFFFFF"/>
                    </a:solidFill>
                  </a:tcPr>
                </a:tc>
                <a:tc>
                  <a:txBody>
                    <a:bodyPr/>
                    <a:lstStyle/>
                    <a:p>
                      <a:pPr algn="r" indent="0" marL="0">
                        <a:buNone/>
                      </a:pPr>
                      <a:r>
                        <a:rPr lang="en-US" sz="1300" dirty="0">
                          <a:solidFill>
                            <a:srgbClr val="12263A"/>
                          </a:solidFill>
                        </a:rPr>
                        <a:t>114</a:t>
                      </a:r>
                      <a:endParaRPr lang="en-US" sz="1300" dirty="0"/>
                    </a:p>
                  </a:txBody>
                  <a:tcPr marL="91440" marR="91440" marT="45720" marB="45720" anchor="ctr">
                    <a:lnL w="6350" cap="flat" cmpd="sng" algn="ctr">
                      <a:solidFill>
                        <a:srgbClr val="D5DEE3"/>
                      </a:solidFill>
                      <a:prstDash val="solid"/>
                      <a:round/>
                      <a:headEnd type="none" w="med" len="med"/>
                      <a:tailEnd type="none" w="med" len="med"/>
                    </a:lnL>
                    <a:lnR w="6350" cap="flat" cmpd="sng" algn="ctr">
                      <a:solidFill>
                        <a:srgbClr val="D5DEE3"/>
                      </a:solidFill>
                      <a:prstDash val="solid"/>
                      <a:round/>
                      <a:headEnd type="none" w="med" len="med"/>
                      <a:tailEnd type="none" w="med" len="med"/>
                    </a:lnR>
                    <a:lnT w="6350" cap="flat" cmpd="sng" algn="ctr">
                      <a:solidFill>
                        <a:srgbClr val="D5DEE3"/>
                      </a:solidFill>
                      <a:prstDash val="solid"/>
                      <a:round/>
                      <a:headEnd type="none" w="med" len="med"/>
                      <a:tailEnd type="none" w="med" len="med"/>
                    </a:lnT>
                    <a:lnB w="6350" cap="flat" cmpd="sng" algn="ctr">
                      <a:solidFill>
                        <a:srgbClr val="D5DEE3"/>
                      </a:solidFill>
                      <a:prstDash val="solid"/>
                      <a:round/>
                      <a:headEnd type="none" w="med" len="med"/>
                      <a:tailEnd type="none" w="med" len="med"/>
                    </a:lnB>
                    <a:solidFill>
                      <a:srgbClr val="FFFFFF"/>
                    </a:solidFill>
                  </a:tcPr>
                </a:tc>
                <a:tc>
                  <a:txBody>
                    <a:bodyPr/>
                    <a:lstStyle/>
                    <a:p>
                      <a:pPr algn="r" indent="0" marL="0">
                        <a:buNone/>
                      </a:pPr>
                      <a:r>
                        <a:rPr lang="en-US" sz="1300" dirty="0">
                          <a:solidFill>
                            <a:srgbClr val="12263A"/>
                          </a:solidFill>
                        </a:rPr>
                        <a:t>79</a:t>
                      </a:r>
                      <a:endParaRPr lang="en-US" sz="1300" dirty="0"/>
                    </a:p>
                  </a:txBody>
                  <a:tcPr marL="91440" marR="91440" marT="45720" marB="45720" anchor="ctr">
                    <a:lnL w="6350" cap="flat" cmpd="sng" algn="ctr">
                      <a:solidFill>
                        <a:srgbClr val="D5DEE3"/>
                      </a:solidFill>
                      <a:prstDash val="solid"/>
                      <a:round/>
                      <a:headEnd type="none" w="med" len="med"/>
                      <a:tailEnd type="none" w="med" len="med"/>
                    </a:lnL>
                    <a:lnR w="6350" cap="flat" cmpd="sng" algn="ctr">
                      <a:solidFill>
                        <a:srgbClr val="D5DEE3"/>
                      </a:solidFill>
                      <a:prstDash val="solid"/>
                      <a:round/>
                      <a:headEnd type="none" w="med" len="med"/>
                      <a:tailEnd type="none" w="med" len="med"/>
                    </a:lnR>
                    <a:lnT w="6350" cap="flat" cmpd="sng" algn="ctr">
                      <a:solidFill>
                        <a:srgbClr val="D5DEE3"/>
                      </a:solidFill>
                      <a:prstDash val="solid"/>
                      <a:round/>
                      <a:headEnd type="none" w="med" len="med"/>
                      <a:tailEnd type="none" w="med" len="med"/>
                    </a:lnT>
                    <a:lnB w="6350" cap="flat" cmpd="sng" algn="ctr">
                      <a:solidFill>
                        <a:srgbClr val="D5DEE3"/>
                      </a:solidFill>
                      <a:prstDash val="solid"/>
                      <a:round/>
                      <a:headEnd type="none" w="med" len="med"/>
                      <a:tailEnd type="none" w="med" len="med"/>
                    </a:lnB>
                    <a:solidFill>
                      <a:srgbClr val="FFFFFF"/>
                    </a:solidFill>
                  </a:tcPr>
                </a:tc>
                <a:tc>
                  <a:txBody>
                    <a:bodyPr/>
                    <a:lstStyle/>
                    <a:p>
                      <a:pPr algn="r" indent="0" marL="0">
                        <a:buNone/>
                      </a:pPr>
                      <a:r>
                        <a:rPr lang="en-US" sz="1300" b="1" dirty="0">
                          <a:solidFill>
                            <a:srgbClr val="3C8D5A"/>
                          </a:solidFill>
                        </a:rPr>
                        <a:t>+45.3%</a:t>
                      </a:r>
                      <a:endParaRPr lang="en-US" sz="1300" dirty="0"/>
                    </a:p>
                  </a:txBody>
                  <a:tcPr marL="91440" marR="91440" marT="45720" marB="45720" anchor="ctr">
                    <a:lnL w="6350" cap="flat" cmpd="sng" algn="ctr">
                      <a:solidFill>
                        <a:srgbClr val="D5DEE3"/>
                      </a:solidFill>
                      <a:prstDash val="solid"/>
                      <a:round/>
                      <a:headEnd type="none" w="med" len="med"/>
                      <a:tailEnd type="none" w="med" len="med"/>
                    </a:lnL>
                    <a:lnR w="6350" cap="flat" cmpd="sng" algn="ctr">
                      <a:solidFill>
                        <a:srgbClr val="D5DEE3"/>
                      </a:solidFill>
                      <a:prstDash val="solid"/>
                      <a:round/>
                      <a:headEnd type="none" w="med" len="med"/>
                      <a:tailEnd type="none" w="med" len="med"/>
                    </a:lnR>
                    <a:lnT w="6350" cap="flat" cmpd="sng" algn="ctr">
                      <a:solidFill>
                        <a:srgbClr val="D5DEE3"/>
                      </a:solidFill>
                      <a:prstDash val="solid"/>
                      <a:round/>
                      <a:headEnd type="none" w="med" len="med"/>
                      <a:tailEnd type="none" w="med" len="med"/>
                    </a:lnT>
                    <a:lnB w="6350" cap="flat" cmpd="sng" algn="ctr">
                      <a:solidFill>
                        <a:srgbClr val="D5DEE3"/>
                      </a:solidFill>
                      <a:prstDash val="solid"/>
                      <a:round/>
                      <a:headEnd type="none" w="med" len="med"/>
                      <a:tailEnd type="none" w="med" len="med"/>
                    </a:lnB>
                    <a:solidFill>
                      <a:srgbClr val="FFFFFF"/>
                    </a:solidFill>
                  </a:tcPr>
                </a:tc>
              </a:tr>
              <a:tr h="347472">
                <a:tc>
                  <a:txBody>
                    <a:bodyPr/>
                    <a:lstStyle/>
                    <a:p>
                      <a:pPr algn="l" indent="0" marL="0">
                        <a:buNone/>
                      </a:pPr>
                      <a:r>
                        <a:rPr lang="en-US" sz="1300" b="1" dirty="0">
                          <a:solidFill>
                            <a:srgbClr val="12263A"/>
                          </a:solidFill>
                        </a:rPr>
                        <a:t>Profit after tax</a:t>
                      </a:r>
                      <a:endParaRPr lang="en-US" sz="1300" dirty="0"/>
                    </a:p>
                  </a:txBody>
                  <a:tcPr marL="91440" marR="91440" marT="45720" marB="45720" anchor="ctr">
                    <a:lnL w="6350" cap="flat" cmpd="sng" algn="ctr">
                      <a:solidFill>
                        <a:srgbClr val="D5DEE3"/>
                      </a:solidFill>
                      <a:prstDash val="solid"/>
                      <a:round/>
                      <a:headEnd type="none" w="med" len="med"/>
                      <a:tailEnd type="none" w="med" len="med"/>
                    </a:lnL>
                    <a:lnR w="6350" cap="flat" cmpd="sng" algn="ctr">
                      <a:solidFill>
                        <a:srgbClr val="D5DEE3"/>
                      </a:solidFill>
                      <a:prstDash val="solid"/>
                      <a:round/>
                      <a:headEnd type="none" w="med" len="med"/>
                      <a:tailEnd type="none" w="med" len="med"/>
                    </a:lnR>
                    <a:lnT w="6350" cap="flat" cmpd="sng" algn="ctr">
                      <a:solidFill>
                        <a:srgbClr val="D5DEE3"/>
                      </a:solidFill>
                      <a:prstDash val="solid"/>
                      <a:round/>
                      <a:headEnd type="none" w="med" len="med"/>
                      <a:tailEnd type="none" w="med" len="med"/>
                    </a:lnT>
                    <a:lnB w="6350" cap="flat" cmpd="sng" algn="ctr">
                      <a:solidFill>
                        <a:srgbClr val="D5DEE3"/>
                      </a:solidFill>
                      <a:prstDash val="solid"/>
                      <a:round/>
                      <a:headEnd type="none" w="med" len="med"/>
                      <a:tailEnd type="none" w="med" len="med"/>
                    </a:lnB>
                    <a:solidFill>
                      <a:srgbClr val="FFFFFF"/>
                    </a:solidFill>
                  </a:tcPr>
                </a:tc>
                <a:tc>
                  <a:txBody>
                    <a:bodyPr/>
                    <a:lstStyle/>
                    <a:p>
                      <a:pPr algn="r" indent="0" marL="0">
                        <a:buNone/>
                      </a:pPr>
                      <a:r>
                        <a:rPr lang="en-US" sz="1300" b="1" dirty="0">
                          <a:solidFill>
                            <a:srgbClr val="12263A"/>
                          </a:solidFill>
                        </a:rPr>
                        <a:t>6.7</a:t>
                      </a:r>
                      <a:endParaRPr lang="en-US" sz="1300" dirty="0"/>
                    </a:p>
                  </a:txBody>
                  <a:tcPr marL="91440" marR="91440" marT="45720" marB="45720" anchor="ctr">
                    <a:lnL w="6350" cap="flat" cmpd="sng" algn="ctr">
                      <a:solidFill>
                        <a:srgbClr val="D5DEE3"/>
                      </a:solidFill>
                      <a:prstDash val="solid"/>
                      <a:round/>
                      <a:headEnd type="none" w="med" len="med"/>
                      <a:tailEnd type="none" w="med" len="med"/>
                    </a:lnL>
                    <a:lnR w="6350" cap="flat" cmpd="sng" algn="ctr">
                      <a:solidFill>
                        <a:srgbClr val="D5DEE3"/>
                      </a:solidFill>
                      <a:prstDash val="solid"/>
                      <a:round/>
                      <a:headEnd type="none" w="med" len="med"/>
                      <a:tailEnd type="none" w="med" len="med"/>
                    </a:lnR>
                    <a:lnT w="6350" cap="flat" cmpd="sng" algn="ctr">
                      <a:solidFill>
                        <a:srgbClr val="D5DEE3"/>
                      </a:solidFill>
                      <a:prstDash val="solid"/>
                      <a:round/>
                      <a:headEnd type="none" w="med" len="med"/>
                      <a:tailEnd type="none" w="med" len="med"/>
                    </a:lnT>
                    <a:lnB w="6350" cap="flat" cmpd="sng" algn="ctr">
                      <a:solidFill>
                        <a:srgbClr val="D5DEE3"/>
                      </a:solidFill>
                      <a:prstDash val="solid"/>
                      <a:round/>
                      <a:headEnd type="none" w="med" len="med"/>
                      <a:tailEnd type="none" w="med" len="med"/>
                    </a:lnB>
                    <a:solidFill>
                      <a:srgbClr val="FFFFFF"/>
                    </a:solidFill>
                  </a:tcPr>
                </a:tc>
                <a:tc>
                  <a:txBody>
                    <a:bodyPr/>
                    <a:lstStyle/>
                    <a:p>
                      <a:pPr algn="r" indent="0" marL="0">
                        <a:buNone/>
                      </a:pPr>
                      <a:r>
                        <a:rPr lang="en-US" sz="1300" b="1" dirty="0">
                          <a:solidFill>
                            <a:srgbClr val="12263A"/>
                          </a:solidFill>
                        </a:rPr>
                        <a:t>1.8</a:t>
                      </a:r>
                      <a:endParaRPr lang="en-US" sz="1300" dirty="0"/>
                    </a:p>
                  </a:txBody>
                  <a:tcPr marL="91440" marR="91440" marT="45720" marB="45720" anchor="ctr">
                    <a:lnL w="6350" cap="flat" cmpd="sng" algn="ctr">
                      <a:solidFill>
                        <a:srgbClr val="D5DEE3"/>
                      </a:solidFill>
                      <a:prstDash val="solid"/>
                      <a:round/>
                      <a:headEnd type="none" w="med" len="med"/>
                      <a:tailEnd type="none" w="med" len="med"/>
                    </a:lnL>
                    <a:lnR w="6350" cap="flat" cmpd="sng" algn="ctr">
                      <a:solidFill>
                        <a:srgbClr val="D5DEE3"/>
                      </a:solidFill>
                      <a:prstDash val="solid"/>
                      <a:round/>
                      <a:headEnd type="none" w="med" len="med"/>
                      <a:tailEnd type="none" w="med" len="med"/>
                    </a:lnR>
                    <a:lnT w="6350" cap="flat" cmpd="sng" algn="ctr">
                      <a:solidFill>
                        <a:srgbClr val="D5DEE3"/>
                      </a:solidFill>
                      <a:prstDash val="solid"/>
                      <a:round/>
                      <a:headEnd type="none" w="med" len="med"/>
                      <a:tailEnd type="none" w="med" len="med"/>
                    </a:lnT>
                    <a:lnB w="6350" cap="flat" cmpd="sng" algn="ctr">
                      <a:solidFill>
                        <a:srgbClr val="D5DEE3"/>
                      </a:solidFill>
                      <a:prstDash val="solid"/>
                      <a:round/>
                      <a:headEnd type="none" w="med" len="med"/>
                      <a:tailEnd type="none" w="med" len="med"/>
                    </a:lnB>
                    <a:solidFill>
                      <a:srgbClr val="FFFFFF"/>
                    </a:solidFill>
                  </a:tcPr>
                </a:tc>
                <a:tc>
                  <a:txBody>
                    <a:bodyPr/>
                    <a:lstStyle/>
                    <a:p>
                      <a:pPr algn="r" indent="0" marL="0">
                        <a:buNone/>
                      </a:pPr>
                      <a:r>
                        <a:rPr lang="en-US" sz="1300" b="1" dirty="0">
                          <a:solidFill>
                            <a:srgbClr val="3C8D5A"/>
                          </a:solidFill>
                        </a:rPr>
                        <a:t>+270.6%</a:t>
                      </a:r>
                      <a:endParaRPr lang="en-US" sz="1300" dirty="0"/>
                    </a:p>
                  </a:txBody>
                  <a:tcPr marL="91440" marR="91440" marT="45720" marB="45720" anchor="ctr">
                    <a:lnL w="6350" cap="flat" cmpd="sng" algn="ctr">
                      <a:solidFill>
                        <a:srgbClr val="D5DEE3"/>
                      </a:solidFill>
                      <a:prstDash val="solid"/>
                      <a:round/>
                      <a:headEnd type="none" w="med" len="med"/>
                      <a:tailEnd type="none" w="med" len="med"/>
                    </a:lnL>
                    <a:lnR w="6350" cap="flat" cmpd="sng" algn="ctr">
                      <a:solidFill>
                        <a:srgbClr val="D5DEE3"/>
                      </a:solidFill>
                      <a:prstDash val="solid"/>
                      <a:round/>
                      <a:headEnd type="none" w="med" len="med"/>
                      <a:tailEnd type="none" w="med" len="med"/>
                    </a:lnR>
                    <a:lnT w="6350" cap="flat" cmpd="sng" algn="ctr">
                      <a:solidFill>
                        <a:srgbClr val="D5DEE3"/>
                      </a:solidFill>
                      <a:prstDash val="solid"/>
                      <a:round/>
                      <a:headEnd type="none" w="med" len="med"/>
                      <a:tailEnd type="none" w="med" len="med"/>
                    </a:lnT>
                    <a:lnB w="6350" cap="flat" cmpd="sng" algn="ctr">
                      <a:solidFill>
                        <a:srgbClr val="D5DEE3"/>
                      </a:solidFill>
                      <a:prstDash val="solid"/>
                      <a:round/>
                      <a:headEnd type="none" w="med" len="med"/>
                      <a:tailEnd type="none" w="med" len="med"/>
                    </a:lnB>
                    <a:solidFill>
                      <a:srgbClr val="FFFFFF"/>
                    </a:solidFill>
                  </a:tcPr>
                </a:tc>
              </a:tr>
            </a:tbl>
          </a:graphicData>
        </a:graphic>
      </p:graphicFrame>
      <p:sp>
        <p:nvSpPr>
          <p:cNvPr id="6" name="Stat card"/>
          <p:cNvSpPr/>
          <p:nvPr/>
        </p:nvSpPr>
        <p:spPr>
          <a:xfrm>
            <a:off x="6217920" y="1417320"/>
            <a:ext cx="2468880" cy="1097280"/>
          </a:xfrm>
          <a:prstGeom prst="roundRect">
            <a:avLst>
              <a:gd name="adj" fmla="val 6667"/>
            </a:avLst>
          </a:prstGeom>
          <a:solidFill>
            <a:schemeClr val="bg2"/>
          </a:solidFill>
          <a:ln w="12700">
            <a:solidFill>
              <a:schemeClr val="bg2"/>
            </a:solidFill>
            <a:prstDash val="solid"/>
          </a:ln>
        </p:spPr>
      </p:sp>
      <p:sp>
        <p:nvSpPr>
          <p:cNvPr id="7" name="Text 3"/>
          <p:cNvSpPr txBox="1"/>
          <p:nvPr/>
        </p:nvSpPr>
        <p:spPr>
          <a:xfrm>
            <a:off x="6355080" y="1472184"/>
            <a:ext cx="2194560" cy="457200"/>
          </a:xfrm>
          <a:prstGeom prst="rect">
            <a:avLst/>
          </a:prstGeom>
          <a:noFill/>
          <a:ln/>
        </p:spPr>
        <p:txBody>
          <a:bodyPr wrap="square" lIns="0" tIns="0" rIns="0" bIns="0" rtlCol="0" anchor="ctr">
            <a:normAutofit/>
          </a:bodyPr>
          <a:lstStyle/>
          <a:p>
            <a:pPr indent="0" marL="0">
              <a:buNone/>
            </a:pPr>
            <a:r>
              <a:rPr lang="en-US" sz="2600" b="1" dirty="0">
                <a:solidFill>
                  <a:schemeClr val="accent1"/>
                </a:solidFill>
                <a:latin typeface="Cambria" pitchFamily="34" charset="0"/>
                <a:ea typeface="Cambria" pitchFamily="34" charset="-122"/>
                <a:cs typeface="Cambria" pitchFamily="34" charset="-120"/>
              </a:rPr>
              <a:t>11.19%</a:t>
            </a:r>
            <a:endParaRPr lang="en-US" sz="2600" dirty="0"/>
          </a:p>
        </p:txBody>
      </p:sp>
      <p:sp>
        <p:nvSpPr>
          <p:cNvPr id="8" name="Text 4"/>
          <p:cNvSpPr txBox="1"/>
          <p:nvPr/>
        </p:nvSpPr>
        <p:spPr>
          <a:xfrm>
            <a:off x="6355080" y="1929384"/>
            <a:ext cx="2194560" cy="256032"/>
          </a:xfrm>
          <a:prstGeom prst="rect">
            <a:avLst/>
          </a:prstGeom>
          <a:noFill/>
          <a:ln/>
        </p:spPr>
        <p:txBody>
          <a:bodyPr wrap="square" lIns="0" tIns="0" rIns="0" bIns="0" rtlCol="0" anchor="t"/>
          <a:lstStyle/>
          <a:p>
            <a:pPr indent="0" marL="0">
              <a:buNone/>
            </a:pPr>
            <a:r>
              <a:rPr lang="en-US" sz="1300" dirty="0">
                <a:solidFill>
                  <a:schemeClr val="tx1"/>
                </a:solidFill>
              </a:rPr>
              <a:t>Gross margin</a:t>
            </a:r>
            <a:endParaRPr lang="en-US" sz="1300" dirty="0"/>
          </a:p>
        </p:txBody>
      </p:sp>
      <p:sp>
        <p:nvSpPr>
          <p:cNvPr id="9" name="Text 5"/>
          <p:cNvSpPr txBox="1"/>
          <p:nvPr/>
        </p:nvSpPr>
        <p:spPr>
          <a:xfrm>
            <a:off x="6355080" y="2185416"/>
            <a:ext cx="2194560" cy="237744"/>
          </a:xfrm>
          <a:prstGeom prst="rect">
            <a:avLst/>
          </a:prstGeom>
          <a:noFill/>
          <a:ln/>
        </p:spPr>
        <p:txBody>
          <a:bodyPr wrap="square" lIns="0" tIns="0" rIns="0" bIns="0" rtlCol="0" anchor="ctr"/>
          <a:lstStyle/>
          <a:p>
            <a:pPr indent="0" marL="0">
              <a:buNone/>
            </a:pPr>
            <a:r>
              <a:rPr lang="en-US" sz="1200" b="1" dirty="0">
                <a:solidFill>
                  <a:schemeClr val="accent4"/>
                </a:solidFill>
              </a:rPr>
              <a:t>+1.34 pp</a:t>
            </a:r>
            <a:endParaRPr lang="en-US" sz="1200" dirty="0"/>
          </a:p>
        </p:txBody>
      </p:sp>
      <p:sp>
        <p:nvSpPr>
          <p:cNvPr id="10" name="Stat card"/>
          <p:cNvSpPr/>
          <p:nvPr/>
        </p:nvSpPr>
        <p:spPr>
          <a:xfrm>
            <a:off x="6217920" y="2651760"/>
            <a:ext cx="2468880" cy="1097280"/>
          </a:xfrm>
          <a:prstGeom prst="roundRect">
            <a:avLst>
              <a:gd name="adj" fmla="val 6667"/>
            </a:avLst>
          </a:prstGeom>
          <a:solidFill>
            <a:schemeClr val="bg2"/>
          </a:solidFill>
          <a:ln w="12700">
            <a:solidFill>
              <a:schemeClr val="bg2"/>
            </a:solidFill>
            <a:prstDash val="solid"/>
          </a:ln>
        </p:spPr>
      </p:sp>
      <p:sp>
        <p:nvSpPr>
          <p:cNvPr id="11" name="Text 7"/>
          <p:cNvSpPr txBox="1"/>
          <p:nvPr/>
        </p:nvSpPr>
        <p:spPr>
          <a:xfrm>
            <a:off x="6355080" y="2706624"/>
            <a:ext cx="2194560" cy="457200"/>
          </a:xfrm>
          <a:prstGeom prst="rect">
            <a:avLst/>
          </a:prstGeom>
          <a:noFill/>
          <a:ln/>
        </p:spPr>
        <p:txBody>
          <a:bodyPr wrap="square" lIns="0" tIns="0" rIns="0" bIns="0" rtlCol="0" anchor="ctr">
            <a:normAutofit/>
          </a:bodyPr>
          <a:lstStyle/>
          <a:p>
            <a:pPr indent="0" marL="0">
              <a:buNone/>
            </a:pPr>
            <a:r>
              <a:rPr lang="en-US" sz="2600" b="1" dirty="0">
                <a:solidFill>
                  <a:schemeClr val="accent1"/>
                </a:solidFill>
                <a:latin typeface="Cambria" pitchFamily="34" charset="0"/>
                <a:ea typeface="Cambria" pitchFamily="34" charset="-122"/>
                <a:cs typeface="Cambria" pitchFamily="34" charset="-120"/>
              </a:rPr>
              <a:t>3.92%</a:t>
            </a:r>
            <a:endParaRPr lang="en-US" sz="2600" dirty="0"/>
          </a:p>
        </p:txBody>
      </p:sp>
      <p:sp>
        <p:nvSpPr>
          <p:cNvPr id="12" name="Text 8"/>
          <p:cNvSpPr txBox="1"/>
          <p:nvPr/>
        </p:nvSpPr>
        <p:spPr>
          <a:xfrm>
            <a:off x="6355080" y="3163824"/>
            <a:ext cx="2194560" cy="256032"/>
          </a:xfrm>
          <a:prstGeom prst="rect">
            <a:avLst/>
          </a:prstGeom>
          <a:noFill/>
          <a:ln/>
        </p:spPr>
        <p:txBody>
          <a:bodyPr wrap="square" lIns="0" tIns="0" rIns="0" bIns="0" rtlCol="0" anchor="t"/>
          <a:lstStyle/>
          <a:p>
            <a:pPr indent="0" marL="0">
              <a:buNone/>
            </a:pPr>
            <a:r>
              <a:rPr lang="en-US" sz="1300" dirty="0">
                <a:solidFill>
                  <a:schemeClr val="tx1"/>
                </a:solidFill>
              </a:rPr>
              <a:t>Operating margin</a:t>
            </a:r>
            <a:endParaRPr lang="en-US" sz="1300" dirty="0"/>
          </a:p>
        </p:txBody>
      </p:sp>
      <p:sp>
        <p:nvSpPr>
          <p:cNvPr id="13" name="Text 9"/>
          <p:cNvSpPr txBox="1"/>
          <p:nvPr/>
        </p:nvSpPr>
        <p:spPr>
          <a:xfrm>
            <a:off x="6355080" y="3419856"/>
            <a:ext cx="2194560" cy="237744"/>
          </a:xfrm>
          <a:prstGeom prst="rect">
            <a:avLst/>
          </a:prstGeom>
          <a:noFill/>
          <a:ln/>
        </p:spPr>
        <p:txBody>
          <a:bodyPr wrap="square" lIns="0" tIns="0" rIns="0" bIns="0" rtlCol="0" anchor="ctr"/>
          <a:lstStyle/>
          <a:p>
            <a:pPr indent="0" marL="0">
              <a:buNone/>
            </a:pPr>
            <a:r>
              <a:rPr lang="en-US" sz="1200" b="1" dirty="0">
                <a:solidFill>
                  <a:schemeClr val="accent3"/>
                </a:solidFill>
              </a:rPr>
              <a:t>-0.21 pp</a:t>
            </a:r>
            <a:endParaRPr lang="en-US" sz="1200" dirty="0"/>
          </a:p>
        </p:txBody>
      </p:sp>
      <p:sp>
        <p:nvSpPr>
          <p:cNvPr id="14" name="Stat card"/>
          <p:cNvSpPr/>
          <p:nvPr/>
        </p:nvSpPr>
        <p:spPr>
          <a:xfrm>
            <a:off x="6217920" y="3886200"/>
            <a:ext cx="2468880" cy="868680"/>
          </a:xfrm>
          <a:prstGeom prst="roundRect">
            <a:avLst>
              <a:gd name="adj" fmla="val 8421"/>
            </a:avLst>
          </a:prstGeom>
          <a:solidFill>
            <a:schemeClr val="bg2"/>
          </a:solidFill>
          <a:ln w="12700">
            <a:solidFill>
              <a:schemeClr val="bg2"/>
            </a:solidFill>
            <a:prstDash val="solid"/>
          </a:ln>
        </p:spPr>
      </p:sp>
      <p:sp>
        <p:nvSpPr>
          <p:cNvPr id="15" name="Text 11"/>
          <p:cNvSpPr txBox="1"/>
          <p:nvPr/>
        </p:nvSpPr>
        <p:spPr>
          <a:xfrm>
            <a:off x="6355080" y="3941064"/>
            <a:ext cx="2194560" cy="457200"/>
          </a:xfrm>
          <a:prstGeom prst="rect">
            <a:avLst/>
          </a:prstGeom>
          <a:noFill/>
          <a:ln/>
        </p:spPr>
        <p:txBody>
          <a:bodyPr wrap="square" lIns="0" tIns="0" rIns="0" bIns="0" rtlCol="0" anchor="ctr">
            <a:normAutofit/>
          </a:bodyPr>
          <a:lstStyle/>
          <a:p>
            <a:pPr indent="0" marL="0">
              <a:buNone/>
            </a:pPr>
            <a:r>
              <a:rPr lang="en-US" sz="2600" b="1" dirty="0">
                <a:solidFill>
                  <a:schemeClr val="accent1"/>
                </a:solidFill>
                <a:latin typeface="Cambria" pitchFamily="34" charset="0"/>
                <a:ea typeface="Cambria" pitchFamily="34" charset="-122"/>
                <a:cs typeface="Cambria" pitchFamily="34" charset="-120"/>
              </a:rPr>
              <a:t>Rs 0.11</a:t>
            </a:r>
            <a:endParaRPr lang="en-US" sz="2600" dirty="0"/>
          </a:p>
        </p:txBody>
      </p:sp>
      <p:sp>
        <p:nvSpPr>
          <p:cNvPr id="16" name="Text 12"/>
          <p:cNvSpPr txBox="1"/>
          <p:nvPr/>
        </p:nvSpPr>
        <p:spPr>
          <a:xfrm>
            <a:off x="6355080" y="4398264"/>
            <a:ext cx="2194560" cy="256032"/>
          </a:xfrm>
          <a:prstGeom prst="rect">
            <a:avLst/>
          </a:prstGeom>
          <a:noFill/>
          <a:ln/>
        </p:spPr>
        <p:txBody>
          <a:bodyPr wrap="square" lIns="0" tIns="0" rIns="0" bIns="0" rtlCol="0" anchor="t"/>
          <a:lstStyle/>
          <a:p>
            <a:pPr indent="0" marL="0">
              <a:buNone/>
            </a:pPr>
            <a:r>
              <a:rPr lang="en-US" sz="1300" dirty="0">
                <a:solidFill>
                  <a:schemeClr val="tx1"/>
                </a:solidFill>
              </a:rPr>
              <a:t>EPS (basic &amp; diluted)</a:t>
            </a:r>
            <a:endParaRPr lang="en-US" sz="1300" dirty="0"/>
          </a:p>
        </p:txBody>
      </p:sp>
      <p:sp>
        <p:nvSpPr>
          <p:cNvPr id="25" name="Slide Number Placeholder 0"/>
          <p:cNvSpPr>
            <a:spLocks noGrp="1"/>
          </p:cNvSpPr>
          <p:nvPr>
            <p:ph type="sldNum" sz="quarter" idx="4294967295"/>
          </p:nvPr>
        </p:nvSpPr>
        <p:spPr>
          <a:xfrm>
            <a:off x="8229600" y="4828032"/>
            <a:ext cx="45720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5C7A89"/>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p:nvPr>
            <p:ph idx="101" type="title" hasCustomPrompt="1"/>
          </p:nvPr>
        </p:nvSpPr>
        <p:spPr>
          <a:xfrm>
            <a:off x="457200" y="274320"/>
            <a:ext cx="8229600" cy="594360"/>
          </a:xfrm>
          <a:prstGeom prst="rect">
            <a:avLst/>
          </a:prstGeom>
          <a:noFill/>
          <a:ln/>
        </p:spPr>
        <p:txBody>
          <a:bodyPr wrap="square" lIns="0" tIns="0" rIns="0" bIns="0" rtlCol="0" anchor="ctr"/>
          <a:lstStyle/>
          <a:p>
            <a:pPr algn="l" indent="0" marL="0">
              <a:buNone/>
            </a:pPr>
            <a:r>
              <a:rPr lang="en-US" sz="3000" b="1" dirty="0">
                <a:solidFill>
                  <a:schemeClr val="tx1"/>
                </a:solidFill>
                <a:latin typeface="Cambria" pitchFamily="34" charset="0"/>
                <a:ea typeface="Cambria" pitchFamily="34" charset="-122"/>
                <a:cs typeface="Cambria" pitchFamily="34" charset="-120"/>
              </a:rPr>
              <a:t>Six-year trend</a:t>
            </a:r>
            <a:endParaRPr lang="en-US" sz="3000" dirty="0"/>
          </a:p>
        </p:txBody>
      </p:sp>
      <p:sp>
        <p:nvSpPr>
          <p:cNvPr id="3" name="Takeaway"/>
          <p:cNvSpPr txBox="1"/>
          <p:nvPr/>
        </p:nvSpPr>
        <p:spPr>
          <a:xfrm>
            <a:off x="457200" y="896112"/>
            <a:ext cx="8229600" cy="365760"/>
          </a:xfrm>
          <a:prstGeom prst="rect">
            <a:avLst/>
          </a:prstGeom>
          <a:noFill/>
          <a:ln/>
        </p:spPr>
        <p:txBody>
          <a:bodyPr wrap="square" lIns="0" tIns="0" rIns="0" bIns="0" rtlCol="0" anchor="t"/>
          <a:lstStyle/>
          <a:p>
            <a:pPr indent="0" marL="0">
              <a:buNone/>
            </a:pPr>
            <a:r>
              <a:rPr lang="en-US" sz="1400" i="1" dirty="0">
                <a:solidFill>
                  <a:schemeClr val="tx2"/>
                </a:solidFill>
              </a:rPr>
              <a:t>Revenue has retreated from its FY2024 peak; margins and EPS remain below FY2021-23 levels</a:t>
            </a:r>
            <a:endParaRPr lang="en-US" sz="1400" dirty="0"/>
          </a:p>
        </p:txBody>
      </p:sp>
      <p:graphicFrame>
        <p:nvGraphicFramePr>
          <p:cNvPr id="5" name="Chart 0" descr=""/>
          <p:cNvGraphicFramePr/>
          <p:nvPr/>
        </p:nvGraphicFramePr>
        <p:xfrm>
          <a:off x="365760" y="1371600"/>
          <a:ext cx="4114800" cy="2743200"/>
        </p:xfrm>
        <a:graphic xmlns:a="http://schemas.openxmlformats.org/drawingml/2006/main">
          <a:graphicData uri="http://schemas.openxmlformats.org/drawingml/2006/chart">
            <c:chart xmlns:c="http://schemas.openxmlformats.org/drawingml/2006/chart" r:id="rId1"/>
          </a:graphicData>
        </a:graphic>
      </p:graphicFrame>
      <p:graphicFrame>
        <p:nvGraphicFramePr>
          <p:cNvPr id="6" name="Chart 1" descr=""/>
          <p:cNvGraphicFramePr/>
          <p:nvPr/>
        </p:nvGraphicFramePr>
        <p:xfrm>
          <a:off x="4663440" y="1371600"/>
          <a:ext cx="4114800" cy="2743200"/>
        </p:xfrm>
        <a:graphic xmlns:a="http://schemas.openxmlformats.org/drawingml/2006/main">
          <a:graphicData uri="http://schemas.openxmlformats.org/drawingml/2006/chart">
            <c:chart xmlns:c="http://schemas.openxmlformats.org/drawingml/2006/chart" r:id="rId2"/>
          </a:graphicData>
        </a:graphic>
      </p:graphicFrame>
      <p:sp>
        <p:nvSpPr>
          <p:cNvPr id="7" name="Text 2"/>
          <p:cNvSpPr txBox="1"/>
          <p:nvPr/>
        </p:nvSpPr>
        <p:spPr>
          <a:xfrm>
            <a:off x="457200" y="4251960"/>
            <a:ext cx="914400" cy="365760"/>
          </a:xfrm>
          <a:prstGeom prst="rect">
            <a:avLst/>
          </a:prstGeom>
          <a:noFill/>
          <a:ln/>
        </p:spPr>
        <p:txBody>
          <a:bodyPr wrap="square" lIns="0" tIns="0" rIns="0" bIns="0" rtlCol="0" anchor="ctr"/>
          <a:lstStyle/>
          <a:p>
            <a:pPr indent="0" marL="0">
              <a:buNone/>
            </a:pPr>
            <a:r>
              <a:rPr lang="en-US" sz="1300" b="1" dirty="0">
                <a:solidFill>
                  <a:schemeClr val="tx2"/>
                </a:solidFill>
              </a:rPr>
              <a:t>EPS (Rs):</a:t>
            </a:r>
            <a:endParaRPr lang="en-US" sz="1300" dirty="0"/>
          </a:p>
        </p:txBody>
      </p:sp>
      <p:sp>
        <p:nvSpPr>
          <p:cNvPr id="8" name="Text 3"/>
          <p:cNvSpPr txBox="1"/>
          <p:nvPr/>
        </p:nvSpPr>
        <p:spPr>
          <a:xfrm>
            <a:off x="1371600" y="4251960"/>
            <a:ext cx="1188720" cy="365760"/>
          </a:xfrm>
          <a:prstGeom prst="rect">
            <a:avLst/>
          </a:prstGeom>
          <a:noFill/>
          <a:ln/>
        </p:spPr>
        <p:txBody>
          <a:bodyPr wrap="square" lIns="0" tIns="0" rIns="0" bIns="0" rtlCol="0" anchor="ctr"/>
          <a:lstStyle/>
          <a:p>
            <a:pPr indent="0" marL="0">
              <a:buNone/>
            </a:pPr>
            <a:r>
              <a:rPr lang="en-US" sz="1200" dirty="0">
                <a:solidFill>
                  <a:srgbClr val="5C7A89"/>
                </a:solidFill>
              </a:rPr>
              <a:t>FY21  </a:t>
            </a:r>
            <a:pPr indent="0" marL="0">
              <a:buNone/>
            </a:pPr>
            <a:r>
              <a:rPr lang="en-US" sz="1400" b="1" dirty="0">
                <a:solidFill>
                  <a:srgbClr val="12263A"/>
                </a:solidFill>
              </a:rPr>
              <a:t>5.08</a:t>
            </a:r>
            <a:endParaRPr lang="en-US" sz="1200" dirty="0"/>
          </a:p>
        </p:txBody>
      </p:sp>
      <p:sp>
        <p:nvSpPr>
          <p:cNvPr id="9" name="Text 4"/>
          <p:cNvSpPr txBox="1"/>
          <p:nvPr/>
        </p:nvSpPr>
        <p:spPr>
          <a:xfrm>
            <a:off x="2606040" y="4251960"/>
            <a:ext cx="1188720" cy="365760"/>
          </a:xfrm>
          <a:prstGeom prst="rect">
            <a:avLst/>
          </a:prstGeom>
          <a:noFill/>
          <a:ln/>
        </p:spPr>
        <p:txBody>
          <a:bodyPr wrap="square" lIns="0" tIns="0" rIns="0" bIns="0" rtlCol="0" anchor="ctr"/>
          <a:lstStyle/>
          <a:p>
            <a:pPr indent="0" marL="0">
              <a:buNone/>
            </a:pPr>
            <a:r>
              <a:rPr lang="en-US" sz="1200" dirty="0">
                <a:solidFill>
                  <a:srgbClr val="5C7A89"/>
                </a:solidFill>
              </a:rPr>
              <a:t>FY22  </a:t>
            </a:r>
            <a:pPr indent="0" marL="0">
              <a:buNone/>
            </a:pPr>
            <a:r>
              <a:rPr lang="en-US" sz="1400" b="1" dirty="0">
                <a:solidFill>
                  <a:srgbClr val="12263A"/>
                </a:solidFill>
              </a:rPr>
              <a:t>3.07</a:t>
            </a:r>
            <a:endParaRPr lang="en-US" sz="1200" dirty="0"/>
          </a:p>
        </p:txBody>
      </p:sp>
      <p:sp>
        <p:nvSpPr>
          <p:cNvPr id="10" name="Text 5"/>
          <p:cNvSpPr txBox="1"/>
          <p:nvPr/>
        </p:nvSpPr>
        <p:spPr>
          <a:xfrm>
            <a:off x="3840480" y="4251960"/>
            <a:ext cx="1188720" cy="365760"/>
          </a:xfrm>
          <a:prstGeom prst="rect">
            <a:avLst/>
          </a:prstGeom>
          <a:noFill/>
          <a:ln/>
        </p:spPr>
        <p:txBody>
          <a:bodyPr wrap="square" lIns="0" tIns="0" rIns="0" bIns="0" rtlCol="0" anchor="ctr"/>
          <a:lstStyle/>
          <a:p>
            <a:pPr indent="0" marL="0">
              <a:buNone/>
            </a:pPr>
            <a:r>
              <a:rPr lang="en-US" sz="1200" dirty="0">
                <a:solidFill>
                  <a:srgbClr val="5C7A89"/>
                </a:solidFill>
              </a:rPr>
              <a:t>FY23  </a:t>
            </a:r>
            <a:pPr indent="0" marL="0">
              <a:buNone/>
            </a:pPr>
            <a:r>
              <a:rPr lang="en-US" sz="1400" b="1" dirty="0">
                <a:solidFill>
                  <a:srgbClr val="12263A"/>
                </a:solidFill>
              </a:rPr>
              <a:t>4.00</a:t>
            </a:r>
            <a:endParaRPr lang="en-US" sz="1200" dirty="0"/>
          </a:p>
        </p:txBody>
      </p:sp>
      <p:sp>
        <p:nvSpPr>
          <p:cNvPr id="11" name="Text 6"/>
          <p:cNvSpPr txBox="1"/>
          <p:nvPr/>
        </p:nvSpPr>
        <p:spPr>
          <a:xfrm>
            <a:off x="5074920" y="4251960"/>
            <a:ext cx="1188720" cy="365760"/>
          </a:xfrm>
          <a:prstGeom prst="rect">
            <a:avLst/>
          </a:prstGeom>
          <a:noFill/>
          <a:ln/>
        </p:spPr>
        <p:txBody>
          <a:bodyPr wrap="square" lIns="0" tIns="0" rIns="0" bIns="0" rtlCol="0" anchor="ctr"/>
          <a:lstStyle/>
          <a:p>
            <a:pPr indent="0" marL="0">
              <a:buNone/>
            </a:pPr>
            <a:r>
              <a:rPr lang="en-US" sz="1200" dirty="0">
                <a:solidFill>
                  <a:srgbClr val="5C7A89"/>
                </a:solidFill>
              </a:rPr>
              <a:t>FY24  </a:t>
            </a:r>
            <a:pPr indent="0" marL="0">
              <a:buNone/>
            </a:pPr>
            <a:r>
              <a:rPr lang="en-US" sz="1400" b="1" dirty="0">
                <a:solidFill>
                  <a:srgbClr val="12263A"/>
                </a:solidFill>
              </a:rPr>
              <a:t>0.77</a:t>
            </a:r>
            <a:endParaRPr lang="en-US" sz="1200" dirty="0"/>
          </a:p>
        </p:txBody>
      </p:sp>
      <p:sp>
        <p:nvSpPr>
          <p:cNvPr id="12" name="Text 7"/>
          <p:cNvSpPr txBox="1"/>
          <p:nvPr/>
        </p:nvSpPr>
        <p:spPr>
          <a:xfrm>
            <a:off x="6309360" y="4251960"/>
            <a:ext cx="1188720" cy="365760"/>
          </a:xfrm>
          <a:prstGeom prst="rect">
            <a:avLst/>
          </a:prstGeom>
          <a:noFill/>
          <a:ln/>
        </p:spPr>
        <p:txBody>
          <a:bodyPr wrap="square" lIns="0" tIns="0" rIns="0" bIns="0" rtlCol="0" anchor="ctr"/>
          <a:lstStyle/>
          <a:p>
            <a:pPr indent="0" marL="0">
              <a:buNone/>
            </a:pPr>
            <a:r>
              <a:rPr lang="en-US" sz="1200" dirty="0">
                <a:solidFill>
                  <a:srgbClr val="5C7A89"/>
                </a:solidFill>
              </a:rPr>
              <a:t>FY25  </a:t>
            </a:r>
            <a:pPr indent="0" marL="0">
              <a:buNone/>
            </a:pPr>
            <a:r>
              <a:rPr lang="en-US" sz="1400" b="1" dirty="0">
                <a:solidFill>
                  <a:srgbClr val="12263A"/>
                </a:solidFill>
              </a:rPr>
              <a:t>0.03</a:t>
            </a:r>
            <a:endParaRPr lang="en-US" sz="1200" dirty="0"/>
          </a:p>
        </p:txBody>
      </p:sp>
      <p:sp>
        <p:nvSpPr>
          <p:cNvPr id="13" name="Text 8"/>
          <p:cNvSpPr txBox="1"/>
          <p:nvPr/>
        </p:nvSpPr>
        <p:spPr>
          <a:xfrm>
            <a:off x="7543800" y="4251960"/>
            <a:ext cx="1188720" cy="365760"/>
          </a:xfrm>
          <a:prstGeom prst="rect">
            <a:avLst/>
          </a:prstGeom>
          <a:noFill/>
          <a:ln/>
        </p:spPr>
        <p:txBody>
          <a:bodyPr wrap="square" lIns="0" tIns="0" rIns="0" bIns="0" rtlCol="0" anchor="ctr"/>
          <a:lstStyle/>
          <a:p>
            <a:pPr indent="0" marL="0">
              <a:buNone/>
            </a:pPr>
            <a:r>
              <a:rPr lang="en-US" sz="1200" dirty="0">
                <a:solidFill>
                  <a:srgbClr val="5C7A89"/>
                </a:solidFill>
              </a:rPr>
              <a:t>FY26  </a:t>
            </a:r>
            <a:pPr indent="0" marL="0">
              <a:buNone/>
            </a:pPr>
            <a:r>
              <a:rPr lang="en-US" sz="1400" b="1" dirty="0">
                <a:solidFill>
                  <a:srgbClr val="12263A"/>
                </a:solidFill>
              </a:rPr>
              <a:t>0.11</a:t>
            </a:r>
            <a:endParaRPr lang="en-US" sz="1200" dirty="0"/>
          </a:p>
        </p:txBody>
      </p:sp>
      <p:sp>
        <p:nvSpPr>
          <p:cNvPr id="25" name="Slide Number Placeholder 0"/>
          <p:cNvSpPr>
            <a:spLocks noGrp="1"/>
          </p:cNvSpPr>
          <p:nvPr>
            <p:ph type="sldNum" sz="quarter" idx="4294967295"/>
          </p:nvPr>
        </p:nvSpPr>
        <p:spPr>
          <a:xfrm>
            <a:off x="8229600" y="4828032"/>
            <a:ext cx="45720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5C7A89"/>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1"/>
          <p:cNvSpPr/>
          <p:nvPr>
            <p:ph idx="101" type="title" hasCustomPrompt="1"/>
          </p:nvPr>
        </p:nvSpPr>
        <p:spPr>
          <a:xfrm>
            <a:off x="457200" y="274320"/>
            <a:ext cx="8229600" cy="594360"/>
          </a:xfrm>
          <a:prstGeom prst="rect">
            <a:avLst/>
          </a:prstGeom>
          <a:noFill/>
          <a:ln/>
        </p:spPr>
        <p:txBody>
          <a:bodyPr wrap="square" lIns="0" tIns="0" rIns="0" bIns="0" rtlCol="0" anchor="ctr"/>
          <a:lstStyle/>
          <a:p>
            <a:pPr algn="l" indent="0" marL="0">
              <a:buNone/>
            </a:pPr>
            <a:r>
              <a:rPr lang="en-US" sz="3000" b="1" dirty="0">
                <a:solidFill>
                  <a:schemeClr val="tx1"/>
                </a:solidFill>
                <a:latin typeface="Cambria" pitchFamily="34" charset="0"/>
                <a:ea typeface="Cambria" pitchFamily="34" charset="-122"/>
                <a:cs typeface="Cambria" pitchFamily="34" charset="-120"/>
              </a:rPr>
              <a:t>What moved earnings</a:t>
            </a:r>
            <a:endParaRPr lang="en-US" sz="3000" dirty="0"/>
          </a:p>
        </p:txBody>
      </p:sp>
      <p:sp>
        <p:nvSpPr>
          <p:cNvPr id="3" name="Takeaway"/>
          <p:cNvSpPr txBox="1"/>
          <p:nvPr/>
        </p:nvSpPr>
        <p:spPr>
          <a:xfrm>
            <a:off x="457200" y="896112"/>
            <a:ext cx="8229600" cy="365760"/>
          </a:xfrm>
          <a:prstGeom prst="rect">
            <a:avLst/>
          </a:prstGeom>
          <a:noFill/>
          <a:ln/>
        </p:spPr>
        <p:txBody>
          <a:bodyPr wrap="square" lIns="0" tIns="0" rIns="0" bIns="0" rtlCol="0" anchor="t"/>
          <a:lstStyle/>
          <a:p>
            <a:pPr indent="0" marL="0">
              <a:buNone/>
            </a:pPr>
            <a:r>
              <a:rPr lang="en-US" sz="1400" i="1" dirty="0">
                <a:solidFill>
                  <a:schemeClr val="tx2"/>
                </a:solidFill>
              </a:rPr>
              <a:t>Cheaper financing and better gross profit did the heavy lifting; overheads absorbed part of the gain</a:t>
            </a:r>
            <a:endParaRPr lang="en-US" sz="1400" dirty="0"/>
          </a:p>
        </p:txBody>
      </p:sp>
      <p:graphicFrame>
        <p:nvGraphicFramePr>
          <p:cNvPr id="5" name="Chart 0" descr=""/>
          <p:cNvGraphicFramePr/>
          <p:nvPr/>
        </p:nvGraphicFramePr>
        <p:xfrm>
          <a:off x="365760" y="1371600"/>
          <a:ext cx="5394960" cy="3383280"/>
        </p:xfrm>
        <a:graphic xmlns:a="http://schemas.openxmlformats.org/drawingml/2006/main">
          <a:graphicData uri="http://schemas.openxmlformats.org/drawingml/2006/chart">
            <c:chart xmlns:c="http://schemas.openxmlformats.org/drawingml/2006/chart" r:id="rId1"/>
          </a:graphicData>
        </a:graphic>
      </p:graphicFrame>
      <p:sp>
        <p:nvSpPr>
          <p:cNvPr id="6" name="Driver card"/>
          <p:cNvSpPr/>
          <p:nvPr/>
        </p:nvSpPr>
        <p:spPr>
          <a:xfrm>
            <a:off x="5943600" y="1463040"/>
            <a:ext cx="2743200" cy="731520"/>
          </a:xfrm>
          <a:prstGeom prst="roundRect">
            <a:avLst>
              <a:gd name="adj" fmla="val 10000"/>
            </a:avLst>
          </a:prstGeom>
          <a:solidFill>
            <a:schemeClr val="bg2"/>
          </a:solidFill>
          <a:ln w="12700">
            <a:solidFill>
              <a:schemeClr val="bg2"/>
            </a:solidFill>
            <a:prstDash val="solid"/>
          </a:ln>
        </p:spPr>
      </p:sp>
      <p:sp>
        <p:nvSpPr>
          <p:cNvPr id="7" name="Text 3"/>
          <p:cNvSpPr txBox="1"/>
          <p:nvPr/>
        </p:nvSpPr>
        <p:spPr>
          <a:xfrm>
            <a:off x="6035040" y="1508760"/>
            <a:ext cx="1005840" cy="640080"/>
          </a:xfrm>
          <a:prstGeom prst="rect">
            <a:avLst/>
          </a:prstGeom>
          <a:noFill/>
          <a:ln/>
        </p:spPr>
        <p:txBody>
          <a:bodyPr wrap="square" lIns="0" tIns="0" rIns="0" bIns="0" rtlCol="0" anchor="ctr"/>
          <a:lstStyle/>
          <a:p>
            <a:pPr indent="0" marL="0">
              <a:buNone/>
            </a:pPr>
            <a:r>
              <a:rPr lang="en-US" sz="1800" b="1" dirty="0">
                <a:solidFill>
                  <a:schemeClr val="accent4"/>
                </a:solidFill>
                <a:latin typeface="Cambria" pitchFamily="34" charset="0"/>
                <a:ea typeface="Cambria" pitchFamily="34" charset="-122"/>
                <a:cs typeface="Cambria" pitchFamily="34" charset="-120"/>
              </a:rPr>
              <a:t>+Rs 52m</a:t>
            </a:r>
            <a:endParaRPr lang="en-US" sz="1800" dirty="0"/>
          </a:p>
        </p:txBody>
      </p:sp>
      <p:sp>
        <p:nvSpPr>
          <p:cNvPr id="8" name="Text 4"/>
          <p:cNvSpPr txBox="1"/>
          <p:nvPr/>
        </p:nvSpPr>
        <p:spPr>
          <a:xfrm>
            <a:off x="7040880" y="1508760"/>
            <a:ext cx="1600200" cy="640080"/>
          </a:xfrm>
          <a:prstGeom prst="rect">
            <a:avLst/>
          </a:prstGeom>
          <a:noFill/>
          <a:ln/>
        </p:spPr>
        <p:txBody>
          <a:bodyPr wrap="square" lIns="0" tIns="0" rIns="0" bIns="0" rtlCol="0" anchor="ctr"/>
          <a:lstStyle/>
          <a:p>
            <a:pPr indent="0" marL="0">
              <a:buNone/>
            </a:pPr>
            <a:r>
              <a:rPr lang="en-US" sz="1100" dirty="0">
                <a:solidFill>
                  <a:schemeClr val="tx1"/>
                </a:solidFill>
              </a:rPr>
              <a:t>Gross profit: cost of sales fell 7.7% vs sales down 6.3%</a:t>
            </a:r>
            <a:endParaRPr lang="en-US" sz="1100" dirty="0"/>
          </a:p>
        </p:txBody>
      </p:sp>
      <p:sp>
        <p:nvSpPr>
          <p:cNvPr id="9" name="Driver card"/>
          <p:cNvSpPr/>
          <p:nvPr/>
        </p:nvSpPr>
        <p:spPr>
          <a:xfrm>
            <a:off x="5943600" y="2304288"/>
            <a:ext cx="2743200" cy="731520"/>
          </a:xfrm>
          <a:prstGeom prst="roundRect">
            <a:avLst>
              <a:gd name="adj" fmla="val 10000"/>
            </a:avLst>
          </a:prstGeom>
          <a:solidFill>
            <a:schemeClr val="bg2"/>
          </a:solidFill>
          <a:ln w="12700">
            <a:solidFill>
              <a:schemeClr val="bg2"/>
            </a:solidFill>
            <a:prstDash val="solid"/>
          </a:ln>
        </p:spPr>
      </p:sp>
      <p:sp>
        <p:nvSpPr>
          <p:cNvPr id="10" name="Text 6"/>
          <p:cNvSpPr txBox="1"/>
          <p:nvPr/>
        </p:nvSpPr>
        <p:spPr>
          <a:xfrm>
            <a:off x="6035040" y="2350008"/>
            <a:ext cx="1005840" cy="640080"/>
          </a:xfrm>
          <a:prstGeom prst="rect">
            <a:avLst/>
          </a:prstGeom>
          <a:noFill/>
          <a:ln/>
        </p:spPr>
        <p:txBody>
          <a:bodyPr wrap="square" lIns="0" tIns="0" rIns="0" bIns="0" rtlCol="0" anchor="ctr"/>
          <a:lstStyle/>
          <a:p>
            <a:pPr indent="0" marL="0">
              <a:buNone/>
            </a:pPr>
            <a:r>
              <a:rPr lang="en-US" sz="1800" b="1" dirty="0">
                <a:solidFill>
                  <a:schemeClr val="accent4"/>
                </a:solidFill>
                <a:latin typeface="Cambria" pitchFamily="34" charset="0"/>
                <a:ea typeface="Cambria" pitchFamily="34" charset="-122"/>
                <a:cs typeface="Cambria" pitchFamily="34" charset="-120"/>
              </a:rPr>
              <a:t>-Rs 78m</a:t>
            </a:r>
            <a:endParaRPr lang="en-US" sz="1800" dirty="0"/>
          </a:p>
        </p:txBody>
      </p:sp>
      <p:sp>
        <p:nvSpPr>
          <p:cNvPr id="11" name="Text 7"/>
          <p:cNvSpPr txBox="1"/>
          <p:nvPr/>
        </p:nvSpPr>
        <p:spPr>
          <a:xfrm>
            <a:off x="7040880" y="2350008"/>
            <a:ext cx="1600200" cy="640080"/>
          </a:xfrm>
          <a:prstGeom prst="rect">
            <a:avLst/>
          </a:prstGeom>
          <a:noFill/>
          <a:ln/>
        </p:spPr>
        <p:txBody>
          <a:bodyPr wrap="square" lIns="0" tIns="0" rIns="0" bIns="0" rtlCol="0" anchor="ctr"/>
          <a:lstStyle/>
          <a:p>
            <a:pPr indent="0" marL="0">
              <a:buNone/>
            </a:pPr>
            <a:r>
              <a:rPr lang="en-US" sz="1100" dirty="0">
                <a:solidFill>
                  <a:schemeClr val="tx1"/>
                </a:solidFill>
              </a:rPr>
              <a:t>Finance costs: lower borrowing cost environment</a:t>
            </a:r>
            <a:endParaRPr lang="en-US" sz="1100" dirty="0"/>
          </a:p>
        </p:txBody>
      </p:sp>
      <p:sp>
        <p:nvSpPr>
          <p:cNvPr id="12" name="Driver card"/>
          <p:cNvSpPr/>
          <p:nvPr/>
        </p:nvSpPr>
        <p:spPr>
          <a:xfrm>
            <a:off x="5943600" y="3145536"/>
            <a:ext cx="2743200" cy="731520"/>
          </a:xfrm>
          <a:prstGeom prst="roundRect">
            <a:avLst>
              <a:gd name="adj" fmla="val 10000"/>
            </a:avLst>
          </a:prstGeom>
          <a:solidFill>
            <a:schemeClr val="bg2"/>
          </a:solidFill>
          <a:ln w="12700">
            <a:solidFill>
              <a:schemeClr val="bg2"/>
            </a:solidFill>
            <a:prstDash val="solid"/>
          </a:ln>
        </p:spPr>
      </p:sp>
      <p:sp>
        <p:nvSpPr>
          <p:cNvPr id="13" name="Text 9"/>
          <p:cNvSpPr txBox="1"/>
          <p:nvPr/>
        </p:nvSpPr>
        <p:spPr>
          <a:xfrm>
            <a:off x="6035040" y="3191256"/>
            <a:ext cx="1005840" cy="640080"/>
          </a:xfrm>
          <a:prstGeom prst="rect">
            <a:avLst/>
          </a:prstGeom>
          <a:noFill/>
          <a:ln/>
        </p:spPr>
        <p:txBody>
          <a:bodyPr wrap="square" lIns="0" tIns="0" rIns="0" bIns="0" rtlCol="0" anchor="ctr"/>
          <a:lstStyle/>
          <a:p>
            <a:pPr indent="0" marL="0">
              <a:buNone/>
            </a:pPr>
            <a:r>
              <a:rPr lang="en-US" sz="1800" b="1" dirty="0">
                <a:solidFill>
                  <a:schemeClr val="accent3"/>
                </a:solidFill>
                <a:latin typeface="Cambria" pitchFamily="34" charset="0"/>
                <a:ea typeface="Cambria" pitchFamily="34" charset="-122"/>
                <a:cs typeface="Cambria" pitchFamily="34" charset="-120"/>
              </a:rPr>
              <a:t>+Rs 63m</a:t>
            </a:r>
            <a:endParaRPr lang="en-US" sz="1800" dirty="0"/>
          </a:p>
        </p:txBody>
      </p:sp>
      <p:sp>
        <p:nvSpPr>
          <p:cNvPr id="14" name="Text 10"/>
          <p:cNvSpPr txBox="1"/>
          <p:nvPr/>
        </p:nvSpPr>
        <p:spPr>
          <a:xfrm>
            <a:off x="7040880" y="3191256"/>
            <a:ext cx="1600200" cy="640080"/>
          </a:xfrm>
          <a:prstGeom prst="rect">
            <a:avLst/>
          </a:prstGeom>
          <a:noFill/>
          <a:ln/>
        </p:spPr>
        <p:txBody>
          <a:bodyPr wrap="square" lIns="0" tIns="0" rIns="0" bIns="0" rtlCol="0" anchor="ctr"/>
          <a:lstStyle/>
          <a:p>
            <a:pPr indent="0" marL="0">
              <a:buNone/>
            </a:pPr>
            <a:r>
              <a:rPr lang="en-US" sz="1100" dirty="0">
                <a:solidFill>
                  <a:schemeClr val="tx1"/>
                </a:solidFill>
              </a:rPr>
              <a:t>Distribution &amp; admin expenses up 12.1%</a:t>
            </a:r>
            <a:endParaRPr lang="en-US" sz="1100" dirty="0"/>
          </a:p>
        </p:txBody>
      </p:sp>
      <p:sp>
        <p:nvSpPr>
          <p:cNvPr id="15" name="Driver card"/>
          <p:cNvSpPr/>
          <p:nvPr/>
        </p:nvSpPr>
        <p:spPr>
          <a:xfrm>
            <a:off x="5943600" y="3986784"/>
            <a:ext cx="2743200" cy="731520"/>
          </a:xfrm>
          <a:prstGeom prst="roundRect">
            <a:avLst>
              <a:gd name="adj" fmla="val 10000"/>
            </a:avLst>
          </a:prstGeom>
          <a:solidFill>
            <a:schemeClr val="bg2"/>
          </a:solidFill>
          <a:ln w="12700">
            <a:solidFill>
              <a:schemeClr val="bg2"/>
            </a:solidFill>
            <a:prstDash val="solid"/>
          </a:ln>
        </p:spPr>
      </p:sp>
      <p:sp>
        <p:nvSpPr>
          <p:cNvPr id="16" name="Text 12"/>
          <p:cNvSpPr txBox="1"/>
          <p:nvPr/>
        </p:nvSpPr>
        <p:spPr>
          <a:xfrm>
            <a:off x="6035040" y="4032504"/>
            <a:ext cx="1005840" cy="640080"/>
          </a:xfrm>
          <a:prstGeom prst="rect">
            <a:avLst/>
          </a:prstGeom>
          <a:noFill/>
          <a:ln/>
        </p:spPr>
        <p:txBody>
          <a:bodyPr wrap="square" lIns="0" tIns="0" rIns="0" bIns="0" rtlCol="0" anchor="ctr"/>
          <a:lstStyle/>
          <a:p>
            <a:pPr indent="0" marL="0">
              <a:buNone/>
            </a:pPr>
            <a:r>
              <a:rPr lang="en-US" sz="1800" b="1" dirty="0">
                <a:solidFill>
                  <a:schemeClr val="accent3"/>
                </a:solidFill>
                <a:latin typeface="Cambria" pitchFamily="34" charset="0"/>
                <a:ea typeface="Cambria" pitchFamily="34" charset="-122"/>
                <a:cs typeface="Cambria" pitchFamily="34" charset="-120"/>
              </a:rPr>
              <a:t>-Rs 31m</a:t>
            </a:r>
            <a:endParaRPr lang="en-US" sz="1800" dirty="0"/>
          </a:p>
        </p:txBody>
      </p:sp>
      <p:sp>
        <p:nvSpPr>
          <p:cNvPr id="17" name="Text 13"/>
          <p:cNvSpPr txBox="1"/>
          <p:nvPr/>
        </p:nvSpPr>
        <p:spPr>
          <a:xfrm>
            <a:off x="7040880" y="4032504"/>
            <a:ext cx="1600200" cy="640080"/>
          </a:xfrm>
          <a:prstGeom prst="rect">
            <a:avLst/>
          </a:prstGeom>
          <a:noFill/>
          <a:ln/>
        </p:spPr>
        <p:txBody>
          <a:bodyPr wrap="square" lIns="0" tIns="0" rIns="0" bIns="0" rtlCol="0" anchor="ctr"/>
          <a:lstStyle/>
          <a:p>
            <a:pPr indent="0" marL="0">
              <a:buNone/>
            </a:pPr>
            <a:r>
              <a:rPr lang="en-US" sz="1100" dirty="0">
                <a:solidFill>
                  <a:schemeClr val="tx1"/>
                </a:solidFill>
              </a:rPr>
              <a:t>Other income down to Rs 65m from Rs 96m</a:t>
            </a:r>
            <a:endParaRPr lang="en-US" sz="1100" dirty="0"/>
          </a:p>
        </p:txBody>
      </p:sp>
      <p:sp>
        <p:nvSpPr>
          <p:cNvPr id="25" name="Slide Number Placeholder 0"/>
          <p:cNvSpPr>
            <a:spLocks noGrp="1"/>
          </p:cNvSpPr>
          <p:nvPr>
            <p:ph type="sldNum" sz="quarter" idx="4294967295"/>
          </p:nvPr>
        </p:nvSpPr>
        <p:spPr>
          <a:xfrm>
            <a:off x="8229600" y="4828032"/>
            <a:ext cx="45720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5C7A89"/>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1"/>
          <p:cNvSpPr/>
          <p:nvPr>
            <p:ph idx="101" type="title" hasCustomPrompt="1"/>
          </p:nvPr>
        </p:nvSpPr>
        <p:spPr>
          <a:xfrm>
            <a:off x="457200" y="274320"/>
            <a:ext cx="8229600" cy="594360"/>
          </a:xfrm>
          <a:prstGeom prst="rect">
            <a:avLst/>
          </a:prstGeom>
          <a:noFill/>
          <a:ln/>
        </p:spPr>
        <p:txBody>
          <a:bodyPr wrap="square" lIns="0" tIns="0" rIns="0" bIns="0" rtlCol="0" anchor="ctr"/>
          <a:lstStyle/>
          <a:p>
            <a:pPr algn="l" indent="0" marL="0">
              <a:buNone/>
            </a:pPr>
            <a:r>
              <a:rPr lang="en-US" sz="3000" b="1" dirty="0">
                <a:solidFill>
                  <a:schemeClr val="tx1"/>
                </a:solidFill>
                <a:latin typeface="Cambria" pitchFamily="34" charset="0"/>
                <a:ea typeface="Cambria" pitchFamily="34" charset="-122"/>
                <a:cs typeface="Cambria" pitchFamily="34" charset="-120"/>
              </a:rPr>
              <a:t>Balance sheet</a:t>
            </a:r>
            <a:endParaRPr lang="en-US" sz="3000" dirty="0"/>
          </a:p>
        </p:txBody>
      </p:sp>
      <p:sp>
        <p:nvSpPr>
          <p:cNvPr id="3" name="Takeaway"/>
          <p:cNvSpPr txBox="1"/>
          <p:nvPr/>
        </p:nvSpPr>
        <p:spPr>
          <a:xfrm>
            <a:off x="457200" y="896112"/>
            <a:ext cx="8229600" cy="365760"/>
          </a:xfrm>
          <a:prstGeom prst="rect">
            <a:avLst/>
          </a:prstGeom>
          <a:noFill/>
          <a:ln/>
        </p:spPr>
        <p:txBody>
          <a:bodyPr wrap="square" lIns="0" tIns="0" rIns="0" bIns="0" rtlCol="0" anchor="t"/>
          <a:lstStyle/>
          <a:p>
            <a:pPr indent="0" marL="0">
              <a:buNone/>
            </a:pPr>
            <a:r>
              <a:rPr lang="en-US" sz="1400" i="1" dirty="0">
                <a:solidFill>
                  <a:schemeClr val="tx2"/>
                </a:solidFill>
              </a:rPr>
              <a:t>A larger asset base, with working capital absorbing most of the growth</a:t>
            </a:r>
            <a:endParaRPr lang="en-US" sz="1400" dirty="0"/>
          </a:p>
        </p:txBody>
      </p:sp>
      <p:graphicFrame>
        <p:nvGraphicFramePr>
          <p:cNvPr id="5" name="Chart 0" descr=""/>
          <p:cNvGraphicFramePr/>
          <p:nvPr/>
        </p:nvGraphicFramePr>
        <p:xfrm>
          <a:off x="365760" y="1371600"/>
          <a:ext cx="4389120" cy="3383280"/>
        </p:xfrm>
        <a:graphic xmlns:a="http://schemas.openxmlformats.org/drawingml/2006/main">
          <a:graphicData uri="http://schemas.openxmlformats.org/drawingml/2006/chart">
            <c:chart xmlns:c="http://schemas.openxmlformats.org/drawingml/2006/chart" r:id="rId1"/>
          </a:graphicData>
        </a:graphic>
      </p:graphicFrame>
      <p:sp>
        <p:nvSpPr>
          <p:cNvPr id="6" name="Stat card"/>
          <p:cNvSpPr/>
          <p:nvPr/>
        </p:nvSpPr>
        <p:spPr>
          <a:xfrm>
            <a:off x="5029200" y="1463040"/>
            <a:ext cx="1828800" cy="1463040"/>
          </a:xfrm>
          <a:prstGeom prst="roundRect">
            <a:avLst>
              <a:gd name="adj" fmla="val 5000"/>
            </a:avLst>
          </a:prstGeom>
          <a:solidFill>
            <a:schemeClr val="bg2"/>
          </a:solidFill>
          <a:ln w="12700">
            <a:solidFill>
              <a:schemeClr val="bg2"/>
            </a:solidFill>
            <a:prstDash val="solid"/>
          </a:ln>
        </p:spPr>
      </p:sp>
      <p:sp>
        <p:nvSpPr>
          <p:cNvPr id="7" name="Text 3"/>
          <p:cNvSpPr txBox="1"/>
          <p:nvPr/>
        </p:nvSpPr>
        <p:spPr>
          <a:xfrm>
            <a:off x="5166360" y="1572768"/>
            <a:ext cx="1554480" cy="548640"/>
          </a:xfrm>
          <a:prstGeom prst="rect">
            <a:avLst/>
          </a:prstGeom>
          <a:noFill/>
          <a:ln/>
        </p:spPr>
        <p:txBody>
          <a:bodyPr wrap="square" lIns="0" tIns="0" rIns="0" bIns="0" rtlCol="0" anchor="ctr">
            <a:normAutofit/>
          </a:bodyPr>
          <a:lstStyle/>
          <a:p>
            <a:pPr indent="0" marL="0">
              <a:buNone/>
            </a:pPr>
            <a:r>
              <a:rPr lang="en-US" sz="2800" b="1" dirty="0">
                <a:solidFill>
                  <a:schemeClr val="accent1"/>
                </a:solidFill>
                <a:latin typeface="Cambria" pitchFamily="34" charset="0"/>
                <a:ea typeface="Cambria" pitchFamily="34" charset="-122"/>
                <a:cs typeface="Cambria" pitchFamily="34" charset="-120"/>
              </a:rPr>
              <a:t>Rs 2.54bn</a:t>
            </a:r>
            <a:endParaRPr lang="en-US" sz="2800" dirty="0"/>
          </a:p>
        </p:txBody>
      </p:sp>
      <p:sp>
        <p:nvSpPr>
          <p:cNvPr id="8" name="Text 4"/>
          <p:cNvSpPr txBox="1"/>
          <p:nvPr/>
        </p:nvSpPr>
        <p:spPr>
          <a:xfrm>
            <a:off x="5166360" y="2121408"/>
            <a:ext cx="1554480" cy="256032"/>
          </a:xfrm>
          <a:prstGeom prst="rect">
            <a:avLst/>
          </a:prstGeom>
          <a:noFill/>
          <a:ln/>
        </p:spPr>
        <p:txBody>
          <a:bodyPr wrap="square" lIns="0" tIns="0" rIns="0" bIns="0" rtlCol="0" anchor="t"/>
          <a:lstStyle/>
          <a:p>
            <a:pPr indent="0" marL="0">
              <a:buNone/>
            </a:pPr>
            <a:r>
              <a:rPr lang="en-US" sz="1300" dirty="0">
                <a:solidFill>
                  <a:schemeClr val="tx1"/>
                </a:solidFill>
              </a:rPr>
              <a:t>Shareholders' equity</a:t>
            </a:r>
            <a:endParaRPr lang="en-US" sz="1300" dirty="0"/>
          </a:p>
        </p:txBody>
      </p:sp>
      <p:sp>
        <p:nvSpPr>
          <p:cNvPr id="9" name="Text 5"/>
          <p:cNvSpPr txBox="1"/>
          <p:nvPr/>
        </p:nvSpPr>
        <p:spPr>
          <a:xfrm>
            <a:off x="5166360" y="2542032"/>
            <a:ext cx="1554480" cy="237744"/>
          </a:xfrm>
          <a:prstGeom prst="rect">
            <a:avLst/>
          </a:prstGeom>
          <a:noFill/>
          <a:ln/>
        </p:spPr>
        <p:txBody>
          <a:bodyPr wrap="square" lIns="0" tIns="0" rIns="0" bIns="0" rtlCol="0" anchor="ctr"/>
          <a:lstStyle/>
          <a:p>
            <a:pPr indent="0" marL="0">
              <a:buNone/>
            </a:pPr>
            <a:r>
              <a:rPr lang="en-US" sz="1200" b="1" dirty="0">
                <a:solidFill>
                  <a:schemeClr val="accent4"/>
                </a:solidFill>
              </a:rPr>
              <a:t>BV/share Rs 42.81</a:t>
            </a:r>
            <a:endParaRPr lang="en-US" sz="1200" dirty="0"/>
          </a:p>
        </p:txBody>
      </p:sp>
      <p:sp>
        <p:nvSpPr>
          <p:cNvPr id="10" name="Stat card"/>
          <p:cNvSpPr/>
          <p:nvPr/>
        </p:nvSpPr>
        <p:spPr>
          <a:xfrm>
            <a:off x="7040880" y="1463040"/>
            <a:ext cx="1828800" cy="1463040"/>
          </a:xfrm>
          <a:prstGeom prst="roundRect">
            <a:avLst>
              <a:gd name="adj" fmla="val 5000"/>
            </a:avLst>
          </a:prstGeom>
          <a:solidFill>
            <a:schemeClr val="bg2"/>
          </a:solidFill>
          <a:ln w="12700">
            <a:solidFill>
              <a:schemeClr val="bg2"/>
            </a:solidFill>
            <a:prstDash val="solid"/>
          </a:ln>
        </p:spPr>
      </p:sp>
      <p:sp>
        <p:nvSpPr>
          <p:cNvPr id="11" name="Text 7"/>
          <p:cNvSpPr txBox="1"/>
          <p:nvPr/>
        </p:nvSpPr>
        <p:spPr>
          <a:xfrm>
            <a:off x="7178040" y="1572768"/>
            <a:ext cx="1554480" cy="548640"/>
          </a:xfrm>
          <a:prstGeom prst="rect">
            <a:avLst/>
          </a:prstGeom>
          <a:noFill/>
          <a:ln/>
        </p:spPr>
        <p:txBody>
          <a:bodyPr wrap="square" lIns="0" tIns="0" rIns="0" bIns="0" rtlCol="0" anchor="ctr">
            <a:normAutofit/>
          </a:bodyPr>
          <a:lstStyle/>
          <a:p>
            <a:pPr indent="0" marL="0">
              <a:buNone/>
            </a:pPr>
            <a:r>
              <a:rPr lang="en-US" sz="2800" b="1" dirty="0">
                <a:solidFill>
                  <a:schemeClr val="accent1"/>
                </a:solidFill>
                <a:latin typeface="Cambria" pitchFamily="34" charset="0"/>
                <a:ea typeface="Cambria" pitchFamily="34" charset="-122"/>
                <a:cs typeface="Cambria" pitchFamily="34" charset="-120"/>
              </a:rPr>
              <a:t>Rs 1.97bn</a:t>
            </a:r>
            <a:endParaRPr lang="en-US" sz="2800" dirty="0"/>
          </a:p>
        </p:txBody>
      </p:sp>
      <p:sp>
        <p:nvSpPr>
          <p:cNvPr id="12" name="Text 8"/>
          <p:cNvSpPr txBox="1"/>
          <p:nvPr/>
        </p:nvSpPr>
        <p:spPr>
          <a:xfrm>
            <a:off x="7178040" y="2121408"/>
            <a:ext cx="1554480" cy="256032"/>
          </a:xfrm>
          <a:prstGeom prst="rect">
            <a:avLst/>
          </a:prstGeom>
          <a:noFill/>
          <a:ln/>
        </p:spPr>
        <p:txBody>
          <a:bodyPr wrap="square" lIns="0" tIns="0" rIns="0" bIns="0" rtlCol="0" anchor="t"/>
          <a:lstStyle/>
          <a:p>
            <a:pPr indent="0" marL="0">
              <a:buNone/>
            </a:pPr>
            <a:r>
              <a:rPr lang="en-US" sz="1300" dirty="0">
                <a:solidFill>
                  <a:schemeClr val="tx1"/>
                </a:solidFill>
              </a:rPr>
              <a:t>Stock in trade</a:t>
            </a:r>
            <a:endParaRPr lang="en-US" sz="1300" dirty="0"/>
          </a:p>
        </p:txBody>
      </p:sp>
      <p:sp>
        <p:nvSpPr>
          <p:cNvPr id="13" name="Text 9"/>
          <p:cNvSpPr txBox="1"/>
          <p:nvPr/>
        </p:nvSpPr>
        <p:spPr>
          <a:xfrm>
            <a:off x="7178040" y="2542032"/>
            <a:ext cx="1554480" cy="237744"/>
          </a:xfrm>
          <a:prstGeom prst="rect">
            <a:avLst/>
          </a:prstGeom>
          <a:noFill/>
          <a:ln/>
        </p:spPr>
        <p:txBody>
          <a:bodyPr wrap="square" lIns="0" tIns="0" rIns="0" bIns="0" rtlCol="0" anchor="ctr"/>
          <a:lstStyle/>
          <a:p>
            <a:pPr indent="0" marL="0">
              <a:buNone/>
            </a:pPr>
            <a:r>
              <a:rPr lang="en-US" sz="1200" b="1" dirty="0">
                <a:solidFill>
                  <a:schemeClr val="accent3"/>
                </a:solidFill>
              </a:rPr>
              <a:t>+1.4% YoY</a:t>
            </a:r>
            <a:endParaRPr lang="en-US" sz="1200" dirty="0"/>
          </a:p>
        </p:txBody>
      </p:sp>
      <p:sp>
        <p:nvSpPr>
          <p:cNvPr id="14" name="Stat card"/>
          <p:cNvSpPr/>
          <p:nvPr/>
        </p:nvSpPr>
        <p:spPr>
          <a:xfrm>
            <a:off x="5029200" y="3108960"/>
            <a:ext cx="1828800" cy="1463040"/>
          </a:xfrm>
          <a:prstGeom prst="roundRect">
            <a:avLst>
              <a:gd name="adj" fmla="val 5000"/>
            </a:avLst>
          </a:prstGeom>
          <a:solidFill>
            <a:schemeClr val="bg2"/>
          </a:solidFill>
          <a:ln w="12700">
            <a:solidFill>
              <a:schemeClr val="bg2"/>
            </a:solidFill>
            <a:prstDash val="solid"/>
          </a:ln>
        </p:spPr>
      </p:sp>
      <p:sp>
        <p:nvSpPr>
          <p:cNvPr id="15" name="Text 11"/>
          <p:cNvSpPr txBox="1"/>
          <p:nvPr/>
        </p:nvSpPr>
        <p:spPr>
          <a:xfrm>
            <a:off x="5166360" y="3218688"/>
            <a:ext cx="1554480" cy="548640"/>
          </a:xfrm>
          <a:prstGeom prst="rect">
            <a:avLst/>
          </a:prstGeom>
          <a:noFill/>
          <a:ln/>
        </p:spPr>
        <p:txBody>
          <a:bodyPr wrap="square" lIns="0" tIns="0" rIns="0" bIns="0" rtlCol="0" anchor="ctr">
            <a:normAutofit/>
          </a:bodyPr>
          <a:lstStyle/>
          <a:p>
            <a:pPr indent="0" marL="0">
              <a:buNone/>
            </a:pPr>
            <a:r>
              <a:rPr lang="en-US" sz="2800" b="1" dirty="0">
                <a:solidFill>
                  <a:schemeClr val="accent1"/>
                </a:solidFill>
                <a:latin typeface="Cambria" pitchFamily="34" charset="0"/>
                <a:ea typeface="Cambria" pitchFamily="34" charset="-122"/>
                <a:cs typeface="Cambria" pitchFamily="34" charset="-120"/>
              </a:rPr>
              <a:t>Rs 1.14bn</a:t>
            </a:r>
            <a:endParaRPr lang="en-US" sz="2800" dirty="0"/>
          </a:p>
        </p:txBody>
      </p:sp>
      <p:sp>
        <p:nvSpPr>
          <p:cNvPr id="16" name="Text 12"/>
          <p:cNvSpPr txBox="1"/>
          <p:nvPr/>
        </p:nvSpPr>
        <p:spPr>
          <a:xfrm>
            <a:off x="5166360" y="3767328"/>
            <a:ext cx="1554480" cy="256032"/>
          </a:xfrm>
          <a:prstGeom prst="rect">
            <a:avLst/>
          </a:prstGeom>
          <a:noFill/>
          <a:ln/>
        </p:spPr>
        <p:txBody>
          <a:bodyPr wrap="square" lIns="0" tIns="0" rIns="0" bIns="0" rtlCol="0" anchor="t"/>
          <a:lstStyle/>
          <a:p>
            <a:pPr indent="0" marL="0">
              <a:buNone/>
            </a:pPr>
            <a:r>
              <a:rPr lang="en-US" sz="1300" dirty="0">
                <a:solidFill>
                  <a:schemeClr val="tx1"/>
                </a:solidFill>
              </a:rPr>
              <a:t>Trade debts</a:t>
            </a:r>
            <a:endParaRPr lang="en-US" sz="1300" dirty="0"/>
          </a:p>
        </p:txBody>
      </p:sp>
      <p:sp>
        <p:nvSpPr>
          <p:cNvPr id="17" name="Text 13"/>
          <p:cNvSpPr txBox="1"/>
          <p:nvPr/>
        </p:nvSpPr>
        <p:spPr>
          <a:xfrm>
            <a:off x="5166360" y="4187952"/>
            <a:ext cx="1554480" cy="237744"/>
          </a:xfrm>
          <a:prstGeom prst="rect">
            <a:avLst/>
          </a:prstGeom>
          <a:noFill/>
          <a:ln/>
        </p:spPr>
        <p:txBody>
          <a:bodyPr wrap="square" lIns="0" tIns="0" rIns="0" bIns="0" rtlCol="0" anchor="ctr"/>
          <a:lstStyle/>
          <a:p>
            <a:pPr indent="0" marL="0">
              <a:buNone/>
            </a:pPr>
            <a:r>
              <a:rPr lang="en-US" sz="1200" b="1" dirty="0">
                <a:solidFill>
                  <a:schemeClr val="accent3"/>
                </a:solidFill>
              </a:rPr>
              <a:t>+18.7% YoY</a:t>
            </a:r>
            <a:endParaRPr lang="en-US" sz="1200" dirty="0"/>
          </a:p>
        </p:txBody>
      </p:sp>
      <p:sp>
        <p:nvSpPr>
          <p:cNvPr id="18" name="Stat card"/>
          <p:cNvSpPr/>
          <p:nvPr/>
        </p:nvSpPr>
        <p:spPr>
          <a:xfrm>
            <a:off x="7040880" y="3108960"/>
            <a:ext cx="1828800" cy="1463040"/>
          </a:xfrm>
          <a:prstGeom prst="roundRect">
            <a:avLst>
              <a:gd name="adj" fmla="val 5000"/>
            </a:avLst>
          </a:prstGeom>
          <a:solidFill>
            <a:schemeClr val="bg2"/>
          </a:solidFill>
          <a:ln w="12700">
            <a:solidFill>
              <a:schemeClr val="bg2"/>
            </a:solidFill>
            <a:prstDash val="solid"/>
          </a:ln>
        </p:spPr>
      </p:sp>
      <p:sp>
        <p:nvSpPr>
          <p:cNvPr id="19" name="Text 15"/>
          <p:cNvSpPr txBox="1"/>
          <p:nvPr/>
        </p:nvSpPr>
        <p:spPr>
          <a:xfrm>
            <a:off x="7178040" y="3218688"/>
            <a:ext cx="1554480" cy="548640"/>
          </a:xfrm>
          <a:prstGeom prst="rect">
            <a:avLst/>
          </a:prstGeom>
          <a:noFill/>
          <a:ln/>
        </p:spPr>
        <p:txBody>
          <a:bodyPr wrap="square" lIns="0" tIns="0" rIns="0" bIns="0" rtlCol="0" anchor="ctr">
            <a:normAutofit/>
          </a:bodyPr>
          <a:lstStyle/>
          <a:p>
            <a:pPr indent="0" marL="0">
              <a:buNone/>
            </a:pPr>
            <a:r>
              <a:rPr lang="en-US" sz="2800" b="1" dirty="0">
                <a:solidFill>
                  <a:schemeClr val="accent1"/>
                </a:solidFill>
                <a:latin typeface="Cambria" pitchFamily="34" charset="0"/>
                <a:ea typeface="Cambria" pitchFamily="34" charset="-122"/>
                <a:cs typeface="Cambria" pitchFamily="34" charset="-120"/>
              </a:rPr>
              <a:t>Rs 2.09bn</a:t>
            </a:r>
            <a:endParaRPr lang="en-US" sz="2800" dirty="0"/>
          </a:p>
        </p:txBody>
      </p:sp>
      <p:sp>
        <p:nvSpPr>
          <p:cNvPr id="20" name="Text 16"/>
          <p:cNvSpPr txBox="1"/>
          <p:nvPr/>
        </p:nvSpPr>
        <p:spPr>
          <a:xfrm>
            <a:off x="7178040" y="3767328"/>
            <a:ext cx="1554480" cy="256032"/>
          </a:xfrm>
          <a:prstGeom prst="rect">
            <a:avLst/>
          </a:prstGeom>
          <a:noFill/>
          <a:ln/>
        </p:spPr>
        <p:txBody>
          <a:bodyPr wrap="square" lIns="0" tIns="0" rIns="0" bIns="0" rtlCol="0" anchor="t"/>
          <a:lstStyle/>
          <a:p>
            <a:pPr indent="0" marL="0">
              <a:buNone/>
            </a:pPr>
            <a:r>
              <a:rPr lang="en-US" sz="1300" dirty="0">
                <a:solidFill>
                  <a:schemeClr val="tx1"/>
                </a:solidFill>
              </a:rPr>
              <a:t>Short-term borrowings</a:t>
            </a:r>
            <a:endParaRPr lang="en-US" sz="1300" dirty="0"/>
          </a:p>
        </p:txBody>
      </p:sp>
      <p:sp>
        <p:nvSpPr>
          <p:cNvPr id="21" name="Text 17"/>
          <p:cNvSpPr txBox="1"/>
          <p:nvPr/>
        </p:nvSpPr>
        <p:spPr>
          <a:xfrm>
            <a:off x="7178040" y="4187952"/>
            <a:ext cx="1554480" cy="237744"/>
          </a:xfrm>
          <a:prstGeom prst="rect">
            <a:avLst/>
          </a:prstGeom>
          <a:noFill/>
          <a:ln/>
        </p:spPr>
        <p:txBody>
          <a:bodyPr wrap="square" lIns="0" tIns="0" rIns="0" bIns="0" rtlCol="0" anchor="ctr"/>
          <a:lstStyle/>
          <a:p>
            <a:pPr indent="0" marL="0">
              <a:buNone/>
            </a:pPr>
            <a:r>
              <a:rPr lang="en-US" sz="1200" b="1" dirty="0">
                <a:solidFill>
                  <a:schemeClr val="accent3"/>
                </a:solidFill>
              </a:rPr>
              <a:t>vs Rs 1.97bn</a:t>
            </a:r>
            <a:endParaRPr lang="en-US" sz="1200" dirty="0"/>
          </a:p>
        </p:txBody>
      </p:sp>
      <p:sp>
        <p:nvSpPr>
          <p:cNvPr id="25" name="Slide Number Placeholder 0"/>
          <p:cNvSpPr>
            <a:spLocks noGrp="1"/>
          </p:cNvSpPr>
          <p:nvPr>
            <p:ph type="sldNum" sz="quarter" idx="4294967295"/>
          </p:nvPr>
        </p:nvSpPr>
        <p:spPr>
          <a:xfrm>
            <a:off x="8229600" y="4828032"/>
            <a:ext cx="45720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5C7A89"/>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1"/>
          <p:cNvSpPr/>
          <p:nvPr>
            <p:ph idx="101" type="title" hasCustomPrompt="1"/>
          </p:nvPr>
        </p:nvSpPr>
        <p:spPr>
          <a:xfrm>
            <a:off x="457200" y="274320"/>
            <a:ext cx="8229600" cy="594360"/>
          </a:xfrm>
          <a:prstGeom prst="rect">
            <a:avLst/>
          </a:prstGeom>
          <a:noFill/>
          <a:ln/>
        </p:spPr>
        <p:txBody>
          <a:bodyPr wrap="square" lIns="0" tIns="0" rIns="0" bIns="0" rtlCol="0" anchor="ctr"/>
          <a:lstStyle/>
          <a:p>
            <a:pPr algn="l" indent="0" marL="0">
              <a:buNone/>
            </a:pPr>
            <a:r>
              <a:rPr lang="en-US" sz="3000" b="1" dirty="0">
                <a:solidFill>
                  <a:schemeClr val="tx1"/>
                </a:solidFill>
                <a:latin typeface="Cambria" pitchFamily="34" charset="0"/>
                <a:ea typeface="Cambria" pitchFamily="34" charset="-122"/>
                <a:cs typeface="Cambria" pitchFamily="34" charset="-120"/>
              </a:rPr>
              <a:t>Cash flow</a:t>
            </a:r>
            <a:endParaRPr lang="en-US" sz="3000" dirty="0"/>
          </a:p>
        </p:txBody>
      </p:sp>
      <p:sp>
        <p:nvSpPr>
          <p:cNvPr id="3" name="Takeaway"/>
          <p:cNvSpPr txBox="1"/>
          <p:nvPr/>
        </p:nvSpPr>
        <p:spPr>
          <a:xfrm>
            <a:off x="457200" y="896112"/>
            <a:ext cx="8229600" cy="365760"/>
          </a:xfrm>
          <a:prstGeom prst="rect">
            <a:avLst/>
          </a:prstGeom>
          <a:noFill/>
          <a:ln/>
        </p:spPr>
        <p:txBody>
          <a:bodyPr wrap="square" lIns="0" tIns="0" rIns="0" bIns="0" rtlCol="0" anchor="t"/>
          <a:lstStyle/>
          <a:p>
            <a:pPr indent="0" marL="0">
              <a:buNone/>
            </a:pPr>
            <a:r>
              <a:rPr lang="en-US" sz="1400" i="1" dirty="0">
                <a:solidFill>
                  <a:schemeClr val="tx2"/>
                </a:solidFill>
              </a:rPr>
              <a:t>Operating cash flow turned positive after a Rs 333m outflow last year</a:t>
            </a:r>
            <a:endParaRPr lang="en-US" sz="1400" dirty="0"/>
          </a:p>
        </p:txBody>
      </p:sp>
      <p:graphicFrame>
        <p:nvGraphicFramePr>
          <p:cNvPr id="5" name="Chart 0" descr=""/>
          <p:cNvGraphicFramePr/>
          <p:nvPr/>
        </p:nvGraphicFramePr>
        <p:xfrm>
          <a:off x="365760" y="1371600"/>
          <a:ext cx="5120640" cy="3383280"/>
        </p:xfrm>
        <a:graphic xmlns:a="http://schemas.openxmlformats.org/drawingml/2006/main">
          <a:graphicData uri="http://schemas.openxmlformats.org/drawingml/2006/chart">
            <c:chart xmlns:c="http://schemas.openxmlformats.org/drawingml/2006/chart" r:id="rId1"/>
          </a:graphicData>
        </a:graphic>
      </p:graphicFrame>
      <p:sp>
        <p:nvSpPr>
          <p:cNvPr id="6" name="Stat card"/>
          <p:cNvSpPr/>
          <p:nvPr/>
        </p:nvSpPr>
        <p:spPr>
          <a:xfrm>
            <a:off x="5760720" y="1371600"/>
            <a:ext cx="2926080" cy="1051560"/>
          </a:xfrm>
          <a:prstGeom prst="roundRect">
            <a:avLst>
              <a:gd name="adj" fmla="val 6957"/>
            </a:avLst>
          </a:prstGeom>
          <a:solidFill>
            <a:schemeClr val="bg2"/>
          </a:solidFill>
          <a:ln w="12700">
            <a:solidFill>
              <a:schemeClr val="bg2"/>
            </a:solidFill>
            <a:prstDash val="solid"/>
          </a:ln>
        </p:spPr>
      </p:sp>
      <p:sp>
        <p:nvSpPr>
          <p:cNvPr id="7" name="Text 3"/>
          <p:cNvSpPr txBox="1"/>
          <p:nvPr/>
        </p:nvSpPr>
        <p:spPr>
          <a:xfrm>
            <a:off x="5897880" y="1426464"/>
            <a:ext cx="2651760" cy="457200"/>
          </a:xfrm>
          <a:prstGeom prst="rect">
            <a:avLst/>
          </a:prstGeom>
          <a:noFill/>
          <a:ln/>
        </p:spPr>
        <p:txBody>
          <a:bodyPr wrap="square" lIns="0" tIns="0" rIns="0" bIns="0" rtlCol="0" anchor="ctr">
            <a:normAutofit/>
          </a:bodyPr>
          <a:lstStyle/>
          <a:p>
            <a:pPr indent="0" marL="0">
              <a:buNone/>
            </a:pPr>
            <a:r>
              <a:rPr lang="en-US" sz="2600" b="1" dirty="0">
                <a:solidFill>
                  <a:schemeClr val="accent1"/>
                </a:solidFill>
                <a:latin typeface="Cambria" pitchFamily="34" charset="0"/>
                <a:ea typeface="Cambria" pitchFamily="34" charset="-122"/>
                <a:cs typeface="Cambria" pitchFamily="34" charset="-120"/>
              </a:rPr>
              <a:t>Rs 400m</a:t>
            </a:r>
            <a:endParaRPr lang="en-US" sz="2600" dirty="0"/>
          </a:p>
        </p:txBody>
      </p:sp>
      <p:sp>
        <p:nvSpPr>
          <p:cNvPr id="8" name="Text 4"/>
          <p:cNvSpPr txBox="1"/>
          <p:nvPr/>
        </p:nvSpPr>
        <p:spPr>
          <a:xfrm>
            <a:off x="5897880" y="1883664"/>
            <a:ext cx="2651760" cy="256032"/>
          </a:xfrm>
          <a:prstGeom prst="rect">
            <a:avLst/>
          </a:prstGeom>
          <a:noFill/>
          <a:ln/>
        </p:spPr>
        <p:txBody>
          <a:bodyPr wrap="square" lIns="0" tIns="0" rIns="0" bIns="0" rtlCol="0" anchor="t"/>
          <a:lstStyle/>
          <a:p>
            <a:pPr indent="0" marL="0">
              <a:buNone/>
            </a:pPr>
            <a:r>
              <a:rPr lang="en-US" sz="1300" dirty="0">
                <a:solidFill>
                  <a:schemeClr val="tx1"/>
                </a:solidFill>
              </a:rPr>
              <a:t>Cash from operations</a:t>
            </a:r>
            <a:endParaRPr lang="en-US" sz="1300" dirty="0"/>
          </a:p>
        </p:txBody>
      </p:sp>
      <p:sp>
        <p:nvSpPr>
          <p:cNvPr id="9" name="Text 5"/>
          <p:cNvSpPr txBox="1"/>
          <p:nvPr/>
        </p:nvSpPr>
        <p:spPr>
          <a:xfrm>
            <a:off x="5897880" y="2139696"/>
            <a:ext cx="2651760" cy="237744"/>
          </a:xfrm>
          <a:prstGeom prst="rect">
            <a:avLst/>
          </a:prstGeom>
          <a:noFill/>
          <a:ln/>
        </p:spPr>
        <p:txBody>
          <a:bodyPr wrap="square" lIns="0" tIns="0" rIns="0" bIns="0" rtlCol="0" anchor="ctr"/>
          <a:lstStyle/>
          <a:p>
            <a:pPr indent="0" marL="0">
              <a:buNone/>
            </a:pPr>
            <a:r>
              <a:rPr lang="en-US" sz="1200" b="1" dirty="0">
                <a:solidFill>
                  <a:schemeClr val="accent4"/>
                </a:solidFill>
              </a:rPr>
              <a:t>FY2025: Rs 57m</a:t>
            </a:r>
            <a:endParaRPr lang="en-US" sz="1200" dirty="0"/>
          </a:p>
        </p:txBody>
      </p:sp>
      <p:sp>
        <p:nvSpPr>
          <p:cNvPr id="10" name="Stat card"/>
          <p:cNvSpPr/>
          <p:nvPr/>
        </p:nvSpPr>
        <p:spPr>
          <a:xfrm>
            <a:off x="5760720" y="2560320"/>
            <a:ext cx="2926080" cy="1051560"/>
          </a:xfrm>
          <a:prstGeom prst="roundRect">
            <a:avLst>
              <a:gd name="adj" fmla="val 6957"/>
            </a:avLst>
          </a:prstGeom>
          <a:solidFill>
            <a:schemeClr val="bg2"/>
          </a:solidFill>
          <a:ln w="12700">
            <a:solidFill>
              <a:schemeClr val="bg2"/>
            </a:solidFill>
            <a:prstDash val="solid"/>
          </a:ln>
        </p:spPr>
      </p:sp>
      <p:sp>
        <p:nvSpPr>
          <p:cNvPr id="11" name="Text 7"/>
          <p:cNvSpPr txBox="1"/>
          <p:nvPr/>
        </p:nvSpPr>
        <p:spPr>
          <a:xfrm>
            <a:off x="5897880" y="2615184"/>
            <a:ext cx="2651760" cy="457200"/>
          </a:xfrm>
          <a:prstGeom prst="rect">
            <a:avLst/>
          </a:prstGeom>
          <a:noFill/>
          <a:ln/>
        </p:spPr>
        <p:txBody>
          <a:bodyPr wrap="square" lIns="0" tIns="0" rIns="0" bIns="0" rtlCol="0" anchor="ctr">
            <a:normAutofit/>
          </a:bodyPr>
          <a:lstStyle/>
          <a:p>
            <a:pPr indent="0" marL="0">
              <a:buNone/>
            </a:pPr>
            <a:r>
              <a:rPr lang="en-US" sz="2600" b="1" dirty="0">
                <a:solidFill>
                  <a:schemeClr val="accent1"/>
                </a:solidFill>
                <a:latin typeface="Cambria" pitchFamily="34" charset="0"/>
                <a:ea typeface="Cambria" pitchFamily="34" charset="-122"/>
                <a:cs typeface="Cambria" pitchFamily="34" charset="-120"/>
              </a:rPr>
              <a:t>Rs 306m</a:t>
            </a:r>
            <a:endParaRPr lang="en-US" sz="2600" dirty="0"/>
          </a:p>
        </p:txBody>
      </p:sp>
      <p:sp>
        <p:nvSpPr>
          <p:cNvPr id="12" name="Text 8"/>
          <p:cNvSpPr txBox="1"/>
          <p:nvPr/>
        </p:nvSpPr>
        <p:spPr>
          <a:xfrm>
            <a:off x="5897880" y="3072384"/>
            <a:ext cx="2651760" cy="256032"/>
          </a:xfrm>
          <a:prstGeom prst="rect">
            <a:avLst/>
          </a:prstGeom>
          <a:noFill/>
          <a:ln/>
        </p:spPr>
        <p:txBody>
          <a:bodyPr wrap="square" lIns="0" tIns="0" rIns="0" bIns="0" rtlCol="0" anchor="t"/>
          <a:lstStyle/>
          <a:p>
            <a:pPr indent="0" marL="0">
              <a:buNone/>
            </a:pPr>
            <a:r>
              <a:rPr lang="en-US" sz="1300" dirty="0">
                <a:solidFill>
                  <a:schemeClr val="tx1"/>
                </a:solidFill>
              </a:rPr>
              <a:t>Capital expenditure</a:t>
            </a:r>
            <a:endParaRPr lang="en-US" sz="1300" dirty="0"/>
          </a:p>
        </p:txBody>
      </p:sp>
      <p:sp>
        <p:nvSpPr>
          <p:cNvPr id="13" name="Text 9"/>
          <p:cNvSpPr txBox="1"/>
          <p:nvPr/>
        </p:nvSpPr>
        <p:spPr>
          <a:xfrm>
            <a:off x="5897880" y="3328416"/>
            <a:ext cx="2651760" cy="237744"/>
          </a:xfrm>
          <a:prstGeom prst="rect">
            <a:avLst/>
          </a:prstGeom>
          <a:noFill/>
          <a:ln/>
        </p:spPr>
        <p:txBody>
          <a:bodyPr wrap="square" lIns="0" tIns="0" rIns="0" bIns="0" rtlCol="0" anchor="ctr"/>
          <a:lstStyle/>
          <a:p>
            <a:pPr indent="0" marL="0">
              <a:buNone/>
            </a:pPr>
            <a:r>
              <a:rPr lang="en-US" sz="1200" b="1" dirty="0">
                <a:solidFill>
                  <a:schemeClr val="accent4"/>
                </a:solidFill>
              </a:rPr>
              <a:t>-16.9% YoY</a:t>
            </a:r>
            <a:endParaRPr lang="en-US" sz="1200" dirty="0"/>
          </a:p>
        </p:txBody>
      </p:sp>
      <p:sp>
        <p:nvSpPr>
          <p:cNvPr id="14" name="Stat card"/>
          <p:cNvSpPr/>
          <p:nvPr/>
        </p:nvSpPr>
        <p:spPr>
          <a:xfrm>
            <a:off x="5760720" y="3749040"/>
            <a:ext cx="2926080" cy="1051560"/>
          </a:xfrm>
          <a:prstGeom prst="roundRect">
            <a:avLst>
              <a:gd name="adj" fmla="val 6957"/>
            </a:avLst>
          </a:prstGeom>
          <a:solidFill>
            <a:schemeClr val="bg2"/>
          </a:solidFill>
          <a:ln w="12700">
            <a:solidFill>
              <a:schemeClr val="bg2"/>
            </a:solidFill>
            <a:prstDash val="solid"/>
          </a:ln>
        </p:spPr>
      </p:sp>
      <p:sp>
        <p:nvSpPr>
          <p:cNvPr id="15" name="Text 11"/>
          <p:cNvSpPr txBox="1"/>
          <p:nvPr/>
        </p:nvSpPr>
        <p:spPr>
          <a:xfrm>
            <a:off x="5897880" y="3803904"/>
            <a:ext cx="2651760" cy="457200"/>
          </a:xfrm>
          <a:prstGeom prst="rect">
            <a:avLst/>
          </a:prstGeom>
          <a:noFill/>
          <a:ln/>
        </p:spPr>
        <p:txBody>
          <a:bodyPr wrap="square" lIns="0" tIns="0" rIns="0" bIns="0" rtlCol="0" anchor="ctr">
            <a:normAutofit/>
          </a:bodyPr>
          <a:lstStyle/>
          <a:p>
            <a:pPr indent="0" marL="0">
              <a:buNone/>
            </a:pPr>
            <a:r>
              <a:rPr lang="en-US" sz="2600" b="1" dirty="0">
                <a:solidFill>
                  <a:schemeClr val="accent1"/>
                </a:solidFill>
                <a:latin typeface="Cambria" pitchFamily="34" charset="0"/>
                <a:ea typeface="Cambria" pitchFamily="34" charset="-122"/>
                <a:cs typeface="Cambria" pitchFamily="34" charset="-120"/>
              </a:rPr>
              <a:t>Rs 134m</a:t>
            </a:r>
            <a:endParaRPr lang="en-US" sz="2600" dirty="0"/>
          </a:p>
        </p:txBody>
      </p:sp>
      <p:sp>
        <p:nvSpPr>
          <p:cNvPr id="16" name="Text 12"/>
          <p:cNvSpPr txBox="1"/>
          <p:nvPr/>
        </p:nvSpPr>
        <p:spPr>
          <a:xfrm>
            <a:off x="5897880" y="4261104"/>
            <a:ext cx="2651760" cy="256032"/>
          </a:xfrm>
          <a:prstGeom prst="rect">
            <a:avLst/>
          </a:prstGeom>
          <a:noFill/>
          <a:ln/>
        </p:spPr>
        <p:txBody>
          <a:bodyPr wrap="square" lIns="0" tIns="0" rIns="0" bIns="0" rtlCol="0" anchor="t"/>
          <a:lstStyle/>
          <a:p>
            <a:pPr indent="0" marL="0">
              <a:buNone/>
            </a:pPr>
            <a:r>
              <a:rPr lang="en-US" sz="1300" dirty="0">
                <a:solidFill>
                  <a:schemeClr val="tx1"/>
                </a:solidFill>
              </a:rPr>
              <a:t>Finance cost paid</a:t>
            </a:r>
            <a:endParaRPr lang="en-US" sz="1300" dirty="0"/>
          </a:p>
        </p:txBody>
      </p:sp>
      <p:sp>
        <p:nvSpPr>
          <p:cNvPr id="17" name="Text 13"/>
          <p:cNvSpPr txBox="1"/>
          <p:nvPr/>
        </p:nvSpPr>
        <p:spPr>
          <a:xfrm>
            <a:off x="5897880" y="4517136"/>
            <a:ext cx="2651760" cy="237744"/>
          </a:xfrm>
          <a:prstGeom prst="rect">
            <a:avLst/>
          </a:prstGeom>
          <a:noFill/>
          <a:ln/>
        </p:spPr>
        <p:txBody>
          <a:bodyPr wrap="square" lIns="0" tIns="0" rIns="0" bIns="0" rtlCol="0" anchor="ctr"/>
          <a:lstStyle/>
          <a:p>
            <a:pPr indent="0" marL="0">
              <a:buNone/>
            </a:pPr>
            <a:r>
              <a:rPr lang="en-US" sz="1200" b="1" dirty="0">
                <a:solidFill>
                  <a:schemeClr val="accent4"/>
                </a:solidFill>
              </a:rPr>
              <a:t>-39.3% YoY</a:t>
            </a:r>
            <a:endParaRPr lang="en-US" sz="1200" dirty="0"/>
          </a:p>
        </p:txBody>
      </p:sp>
      <p:sp>
        <p:nvSpPr>
          <p:cNvPr id="25" name="Slide Number Placeholder 0"/>
          <p:cNvSpPr>
            <a:spLocks noGrp="1"/>
          </p:cNvSpPr>
          <p:nvPr>
            <p:ph type="sldNum" sz="quarter" idx="4294967295"/>
          </p:nvPr>
        </p:nvSpPr>
        <p:spPr>
          <a:xfrm>
            <a:off x="8229600" y="4828032"/>
            <a:ext cx="45720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5C7A89"/>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1"/>
          <p:cNvSpPr/>
          <p:nvPr>
            <p:ph idx="101" type="title" hasCustomPrompt="1"/>
          </p:nvPr>
        </p:nvSpPr>
        <p:spPr>
          <a:xfrm>
            <a:off x="457200" y="274320"/>
            <a:ext cx="8229600" cy="594360"/>
          </a:xfrm>
          <a:prstGeom prst="rect">
            <a:avLst/>
          </a:prstGeom>
          <a:noFill/>
          <a:ln/>
        </p:spPr>
        <p:txBody>
          <a:bodyPr wrap="square" lIns="0" tIns="0" rIns="0" bIns="0" rtlCol="0" anchor="ctr"/>
          <a:lstStyle/>
          <a:p>
            <a:pPr algn="l" indent="0" marL="0">
              <a:buNone/>
            </a:pPr>
            <a:r>
              <a:rPr lang="en-US" sz="3000" b="1" dirty="0">
                <a:solidFill>
                  <a:schemeClr val="tx1"/>
                </a:solidFill>
                <a:latin typeface="Cambria" pitchFamily="34" charset="0"/>
                <a:ea typeface="Cambria" pitchFamily="34" charset="-122"/>
                <a:cs typeface="Cambria" pitchFamily="34" charset="-120"/>
              </a:rPr>
              <a:t>Liquidity and leverage</a:t>
            </a:r>
            <a:endParaRPr lang="en-US" sz="3000" dirty="0"/>
          </a:p>
        </p:txBody>
      </p:sp>
      <p:sp>
        <p:nvSpPr>
          <p:cNvPr id="3" name="Takeaway"/>
          <p:cNvSpPr txBox="1"/>
          <p:nvPr/>
        </p:nvSpPr>
        <p:spPr>
          <a:xfrm>
            <a:off x="457200" y="896112"/>
            <a:ext cx="8229600" cy="365760"/>
          </a:xfrm>
          <a:prstGeom prst="rect">
            <a:avLst/>
          </a:prstGeom>
          <a:noFill/>
          <a:ln/>
        </p:spPr>
        <p:txBody>
          <a:bodyPr wrap="square" lIns="0" tIns="0" rIns="0" bIns="0" rtlCol="0" anchor="t"/>
          <a:lstStyle/>
          <a:p>
            <a:pPr indent="0" marL="0">
              <a:buNone/>
            </a:pPr>
            <a:r>
              <a:rPr lang="en-US" sz="1400" i="1" dirty="0">
                <a:solidFill>
                  <a:schemeClr val="tx2"/>
                </a:solidFill>
              </a:rPr>
              <a:t>Interest cover recovered, but liquidity headroom is thin and borrowing remains high</a:t>
            </a:r>
            <a:endParaRPr lang="en-US" sz="1400" dirty="0"/>
          </a:p>
        </p:txBody>
      </p:sp>
      <p:graphicFrame>
        <p:nvGraphicFramePr>
          <p:cNvPr id="5" name="Chart 0" descr=""/>
          <p:cNvGraphicFramePr/>
          <p:nvPr/>
        </p:nvGraphicFramePr>
        <p:xfrm>
          <a:off x="365760" y="1371600"/>
          <a:ext cx="4754880" cy="3383280"/>
        </p:xfrm>
        <a:graphic xmlns:a="http://schemas.openxmlformats.org/drawingml/2006/main">
          <a:graphicData uri="http://schemas.openxmlformats.org/drawingml/2006/chart">
            <c:chart xmlns:c="http://schemas.openxmlformats.org/drawingml/2006/chart" r:id="rId1"/>
          </a:graphicData>
        </a:graphic>
      </p:graphicFrame>
      <p:sp>
        <p:nvSpPr>
          <p:cNvPr id="6" name="Stat card"/>
          <p:cNvSpPr/>
          <p:nvPr/>
        </p:nvSpPr>
        <p:spPr>
          <a:xfrm>
            <a:off x="5394960" y="1463040"/>
            <a:ext cx="1600200" cy="1463040"/>
          </a:xfrm>
          <a:prstGeom prst="roundRect">
            <a:avLst>
              <a:gd name="adj" fmla="val 5000"/>
            </a:avLst>
          </a:prstGeom>
          <a:solidFill>
            <a:schemeClr val="bg2"/>
          </a:solidFill>
          <a:ln w="12700">
            <a:solidFill>
              <a:schemeClr val="bg2"/>
            </a:solidFill>
            <a:prstDash val="solid"/>
          </a:ln>
        </p:spPr>
      </p:sp>
      <p:sp>
        <p:nvSpPr>
          <p:cNvPr id="7" name="Text 3"/>
          <p:cNvSpPr txBox="1"/>
          <p:nvPr/>
        </p:nvSpPr>
        <p:spPr>
          <a:xfrm>
            <a:off x="5532120" y="1572768"/>
            <a:ext cx="1325880" cy="548640"/>
          </a:xfrm>
          <a:prstGeom prst="rect">
            <a:avLst/>
          </a:prstGeom>
          <a:noFill/>
          <a:ln/>
        </p:spPr>
        <p:txBody>
          <a:bodyPr wrap="square" lIns="0" tIns="0" rIns="0" bIns="0" rtlCol="0" anchor="ctr">
            <a:normAutofit/>
          </a:bodyPr>
          <a:lstStyle/>
          <a:p>
            <a:pPr indent="0" marL="0">
              <a:buNone/>
            </a:pPr>
            <a:r>
              <a:rPr lang="en-US" sz="2800" b="1" dirty="0">
                <a:solidFill>
                  <a:schemeClr val="accent1"/>
                </a:solidFill>
                <a:latin typeface="Cambria" pitchFamily="34" charset="0"/>
                <a:ea typeface="Cambria" pitchFamily="34" charset="-122"/>
                <a:cs typeface="Cambria" pitchFamily="34" charset="-120"/>
              </a:rPr>
              <a:t>1.00x</a:t>
            </a:r>
            <a:endParaRPr lang="en-US" sz="2800" dirty="0"/>
          </a:p>
        </p:txBody>
      </p:sp>
      <p:sp>
        <p:nvSpPr>
          <p:cNvPr id="8" name="Text 4"/>
          <p:cNvSpPr txBox="1"/>
          <p:nvPr/>
        </p:nvSpPr>
        <p:spPr>
          <a:xfrm>
            <a:off x="5532120" y="2121408"/>
            <a:ext cx="1325880" cy="256032"/>
          </a:xfrm>
          <a:prstGeom prst="rect">
            <a:avLst/>
          </a:prstGeom>
          <a:noFill/>
          <a:ln/>
        </p:spPr>
        <p:txBody>
          <a:bodyPr wrap="square" lIns="0" tIns="0" rIns="0" bIns="0" rtlCol="0" anchor="t"/>
          <a:lstStyle/>
          <a:p>
            <a:pPr indent="0" marL="0">
              <a:buNone/>
            </a:pPr>
            <a:r>
              <a:rPr lang="en-US" sz="1300" dirty="0">
                <a:solidFill>
                  <a:schemeClr val="tx1"/>
                </a:solidFill>
              </a:rPr>
              <a:t>Current ratio</a:t>
            </a:r>
            <a:endParaRPr lang="en-US" sz="1300" dirty="0"/>
          </a:p>
        </p:txBody>
      </p:sp>
      <p:sp>
        <p:nvSpPr>
          <p:cNvPr id="9" name="Text 5"/>
          <p:cNvSpPr txBox="1"/>
          <p:nvPr/>
        </p:nvSpPr>
        <p:spPr>
          <a:xfrm>
            <a:off x="5532120" y="2542032"/>
            <a:ext cx="1325880" cy="237744"/>
          </a:xfrm>
          <a:prstGeom prst="rect">
            <a:avLst/>
          </a:prstGeom>
          <a:noFill/>
          <a:ln/>
        </p:spPr>
        <p:txBody>
          <a:bodyPr wrap="square" lIns="0" tIns="0" rIns="0" bIns="0" rtlCol="0" anchor="ctr"/>
          <a:lstStyle/>
          <a:p>
            <a:pPr indent="0" marL="0">
              <a:buNone/>
            </a:pPr>
            <a:r>
              <a:rPr lang="en-US" sz="1200" b="1" dirty="0">
                <a:solidFill>
                  <a:schemeClr val="accent4"/>
                </a:solidFill>
              </a:rPr>
              <a:t>FY25: 0.97x</a:t>
            </a:r>
            <a:endParaRPr lang="en-US" sz="1200" dirty="0"/>
          </a:p>
        </p:txBody>
      </p:sp>
      <p:sp>
        <p:nvSpPr>
          <p:cNvPr id="10" name="Stat card"/>
          <p:cNvSpPr/>
          <p:nvPr/>
        </p:nvSpPr>
        <p:spPr>
          <a:xfrm>
            <a:off x="7132320" y="1463040"/>
            <a:ext cx="1600200" cy="1463040"/>
          </a:xfrm>
          <a:prstGeom prst="roundRect">
            <a:avLst>
              <a:gd name="adj" fmla="val 5000"/>
            </a:avLst>
          </a:prstGeom>
          <a:solidFill>
            <a:schemeClr val="bg2"/>
          </a:solidFill>
          <a:ln w="12700">
            <a:solidFill>
              <a:schemeClr val="bg2"/>
            </a:solidFill>
            <a:prstDash val="solid"/>
          </a:ln>
        </p:spPr>
      </p:sp>
      <p:sp>
        <p:nvSpPr>
          <p:cNvPr id="11" name="Text 7"/>
          <p:cNvSpPr txBox="1"/>
          <p:nvPr/>
        </p:nvSpPr>
        <p:spPr>
          <a:xfrm>
            <a:off x="7269480" y="1572768"/>
            <a:ext cx="1325880" cy="548640"/>
          </a:xfrm>
          <a:prstGeom prst="rect">
            <a:avLst/>
          </a:prstGeom>
          <a:noFill/>
          <a:ln/>
        </p:spPr>
        <p:txBody>
          <a:bodyPr wrap="square" lIns="0" tIns="0" rIns="0" bIns="0" rtlCol="0" anchor="ctr">
            <a:normAutofit/>
          </a:bodyPr>
          <a:lstStyle/>
          <a:p>
            <a:pPr indent="0" marL="0">
              <a:buNone/>
            </a:pPr>
            <a:r>
              <a:rPr lang="en-US" sz="2800" b="1" dirty="0">
                <a:solidFill>
                  <a:schemeClr val="accent1"/>
                </a:solidFill>
                <a:latin typeface="Cambria" pitchFamily="34" charset="0"/>
                <a:ea typeface="Cambria" pitchFamily="34" charset="-122"/>
                <a:cs typeface="Cambria" pitchFamily="34" charset="-120"/>
              </a:rPr>
              <a:t>0.90x</a:t>
            </a:r>
            <a:endParaRPr lang="en-US" sz="2800" dirty="0"/>
          </a:p>
        </p:txBody>
      </p:sp>
      <p:sp>
        <p:nvSpPr>
          <p:cNvPr id="12" name="Text 8"/>
          <p:cNvSpPr txBox="1"/>
          <p:nvPr/>
        </p:nvSpPr>
        <p:spPr>
          <a:xfrm>
            <a:off x="7269480" y="2121408"/>
            <a:ext cx="1325880" cy="256032"/>
          </a:xfrm>
          <a:prstGeom prst="rect">
            <a:avLst/>
          </a:prstGeom>
          <a:noFill/>
          <a:ln/>
        </p:spPr>
        <p:txBody>
          <a:bodyPr wrap="square" lIns="0" tIns="0" rIns="0" bIns="0" rtlCol="0" anchor="t"/>
          <a:lstStyle/>
          <a:p>
            <a:pPr indent="0" marL="0">
              <a:buNone/>
            </a:pPr>
            <a:r>
              <a:rPr lang="en-US" sz="1300" dirty="0">
                <a:solidFill>
                  <a:schemeClr val="tx1"/>
                </a:solidFill>
              </a:rPr>
              <a:t>Debt / equity</a:t>
            </a:r>
            <a:endParaRPr lang="en-US" sz="1300" dirty="0"/>
          </a:p>
        </p:txBody>
      </p:sp>
      <p:sp>
        <p:nvSpPr>
          <p:cNvPr id="13" name="Text 9"/>
          <p:cNvSpPr txBox="1"/>
          <p:nvPr/>
        </p:nvSpPr>
        <p:spPr>
          <a:xfrm>
            <a:off x="7269480" y="2542032"/>
            <a:ext cx="1325880" cy="237744"/>
          </a:xfrm>
          <a:prstGeom prst="rect">
            <a:avLst/>
          </a:prstGeom>
          <a:noFill/>
          <a:ln/>
        </p:spPr>
        <p:txBody>
          <a:bodyPr wrap="square" lIns="0" tIns="0" rIns="0" bIns="0" rtlCol="0" anchor="ctr"/>
          <a:lstStyle/>
          <a:p>
            <a:pPr indent="0" marL="0">
              <a:buNone/>
            </a:pPr>
            <a:r>
              <a:rPr lang="en-US" sz="1200" b="1" dirty="0">
                <a:solidFill>
                  <a:schemeClr val="accent3"/>
                </a:solidFill>
              </a:rPr>
              <a:t>FY25: 0.80x</a:t>
            </a:r>
            <a:endParaRPr lang="en-US" sz="1200" dirty="0"/>
          </a:p>
        </p:txBody>
      </p:sp>
      <p:sp>
        <p:nvSpPr>
          <p:cNvPr id="14" name="Stat card"/>
          <p:cNvSpPr/>
          <p:nvPr/>
        </p:nvSpPr>
        <p:spPr>
          <a:xfrm>
            <a:off x="5394960" y="3063240"/>
            <a:ext cx="1600200" cy="1463040"/>
          </a:xfrm>
          <a:prstGeom prst="roundRect">
            <a:avLst>
              <a:gd name="adj" fmla="val 5000"/>
            </a:avLst>
          </a:prstGeom>
          <a:solidFill>
            <a:schemeClr val="bg2"/>
          </a:solidFill>
          <a:ln w="12700">
            <a:solidFill>
              <a:schemeClr val="bg2"/>
            </a:solidFill>
            <a:prstDash val="solid"/>
          </a:ln>
        </p:spPr>
      </p:sp>
      <p:sp>
        <p:nvSpPr>
          <p:cNvPr id="15" name="Text 11"/>
          <p:cNvSpPr txBox="1"/>
          <p:nvPr/>
        </p:nvSpPr>
        <p:spPr>
          <a:xfrm>
            <a:off x="5532120" y="3172968"/>
            <a:ext cx="1325880" cy="548640"/>
          </a:xfrm>
          <a:prstGeom prst="rect">
            <a:avLst/>
          </a:prstGeom>
          <a:noFill/>
          <a:ln/>
        </p:spPr>
        <p:txBody>
          <a:bodyPr wrap="square" lIns="0" tIns="0" rIns="0" bIns="0" rtlCol="0" anchor="ctr">
            <a:normAutofit/>
          </a:bodyPr>
          <a:lstStyle/>
          <a:p>
            <a:pPr indent="0" marL="0">
              <a:buNone/>
            </a:pPr>
            <a:r>
              <a:rPr lang="en-US" sz="2800" b="1" dirty="0">
                <a:solidFill>
                  <a:schemeClr val="accent1"/>
                </a:solidFill>
                <a:latin typeface="Cambria" pitchFamily="34" charset="0"/>
                <a:ea typeface="Cambria" pitchFamily="34" charset="-122"/>
                <a:cs typeface="Cambria" pitchFamily="34" charset="-120"/>
              </a:rPr>
              <a:t>47:53</a:t>
            </a:r>
            <a:endParaRPr lang="en-US" sz="2800" dirty="0"/>
          </a:p>
        </p:txBody>
      </p:sp>
      <p:sp>
        <p:nvSpPr>
          <p:cNvPr id="16" name="Text 12"/>
          <p:cNvSpPr txBox="1"/>
          <p:nvPr/>
        </p:nvSpPr>
        <p:spPr>
          <a:xfrm>
            <a:off x="5532120" y="3721608"/>
            <a:ext cx="1325880" cy="256032"/>
          </a:xfrm>
          <a:prstGeom prst="rect">
            <a:avLst/>
          </a:prstGeom>
          <a:noFill/>
          <a:ln/>
        </p:spPr>
        <p:txBody>
          <a:bodyPr wrap="square" lIns="0" tIns="0" rIns="0" bIns="0" rtlCol="0" anchor="t"/>
          <a:lstStyle/>
          <a:p>
            <a:pPr indent="0" marL="0">
              <a:buNone/>
            </a:pPr>
            <a:r>
              <a:rPr lang="en-US" sz="1300" dirty="0">
                <a:solidFill>
                  <a:schemeClr val="tx1"/>
                </a:solidFill>
              </a:rPr>
              <a:t>Gearing ratio</a:t>
            </a:r>
            <a:endParaRPr lang="en-US" sz="1300" dirty="0"/>
          </a:p>
        </p:txBody>
      </p:sp>
      <p:sp>
        <p:nvSpPr>
          <p:cNvPr id="17" name="Text 13"/>
          <p:cNvSpPr txBox="1"/>
          <p:nvPr/>
        </p:nvSpPr>
        <p:spPr>
          <a:xfrm>
            <a:off x="5532120" y="4142232"/>
            <a:ext cx="1325880" cy="237744"/>
          </a:xfrm>
          <a:prstGeom prst="rect">
            <a:avLst/>
          </a:prstGeom>
          <a:noFill/>
          <a:ln/>
        </p:spPr>
        <p:txBody>
          <a:bodyPr wrap="square" lIns="0" tIns="0" rIns="0" bIns="0" rtlCol="0" anchor="ctr"/>
          <a:lstStyle/>
          <a:p>
            <a:pPr indent="0" marL="0">
              <a:buNone/>
            </a:pPr>
            <a:r>
              <a:rPr lang="en-US" sz="1200" b="1" dirty="0">
                <a:solidFill>
                  <a:schemeClr val="accent3"/>
                </a:solidFill>
              </a:rPr>
              <a:t>FY25: 45:55</a:t>
            </a:r>
            <a:endParaRPr lang="en-US" sz="1200" dirty="0"/>
          </a:p>
        </p:txBody>
      </p:sp>
      <p:sp>
        <p:nvSpPr>
          <p:cNvPr id="18" name="Stat card"/>
          <p:cNvSpPr/>
          <p:nvPr/>
        </p:nvSpPr>
        <p:spPr>
          <a:xfrm>
            <a:off x="7132320" y="3063240"/>
            <a:ext cx="1600200" cy="1463040"/>
          </a:xfrm>
          <a:prstGeom prst="roundRect">
            <a:avLst>
              <a:gd name="adj" fmla="val 5000"/>
            </a:avLst>
          </a:prstGeom>
          <a:solidFill>
            <a:schemeClr val="bg2"/>
          </a:solidFill>
          <a:ln w="12700">
            <a:solidFill>
              <a:schemeClr val="bg2"/>
            </a:solidFill>
            <a:prstDash val="solid"/>
          </a:ln>
        </p:spPr>
      </p:sp>
      <p:sp>
        <p:nvSpPr>
          <p:cNvPr id="19" name="Text 15"/>
          <p:cNvSpPr txBox="1"/>
          <p:nvPr/>
        </p:nvSpPr>
        <p:spPr>
          <a:xfrm>
            <a:off x="7269480" y="3172968"/>
            <a:ext cx="1325880" cy="548640"/>
          </a:xfrm>
          <a:prstGeom prst="rect">
            <a:avLst/>
          </a:prstGeom>
          <a:noFill/>
          <a:ln/>
        </p:spPr>
        <p:txBody>
          <a:bodyPr wrap="square" lIns="0" tIns="0" rIns="0" bIns="0" rtlCol="0" anchor="ctr">
            <a:normAutofit/>
          </a:bodyPr>
          <a:lstStyle/>
          <a:p>
            <a:pPr indent="0" marL="0">
              <a:buNone/>
            </a:pPr>
            <a:r>
              <a:rPr lang="en-US" sz="2800" b="1" dirty="0">
                <a:solidFill>
                  <a:schemeClr val="accent1"/>
                </a:solidFill>
                <a:latin typeface="Cambria" pitchFamily="34" charset="0"/>
                <a:ea typeface="Cambria" pitchFamily="34" charset="-122"/>
                <a:cs typeface="Cambria" pitchFamily="34" charset="-120"/>
              </a:rPr>
              <a:t>1.66x</a:t>
            </a:r>
            <a:endParaRPr lang="en-US" sz="2800" dirty="0"/>
          </a:p>
        </p:txBody>
      </p:sp>
      <p:sp>
        <p:nvSpPr>
          <p:cNvPr id="20" name="Text 16"/>
          <p:cNvSpPr txBox="1"/>
          <p:nvPr/>
        </p:nvSpPr>
        <p:spPr>
          <a:xfrm>
            <a:off x="7269480" y="3721608"/>
            <a:ext cx="1325880" cy="256032"/>
          </a:xfrm>
          <a:prstGeom prst="rect">
            <a:avLst/>
          </a:prstGeom>
          <a:noFill/>
          <a:ln/>
        </p:spPr>
        <p:txBody>
          <a:bodyPr wrap="square" lIns="0" tIns="0" rIns="0" bIns="0" rtlCol="0" anchor="t"/>
          <a:lstStyle/>
          <a:p>
            <a:pPr indent="0" marL="0">
              <a:buNone/>
            </a:pPr>
            <a:r>
              <a:rPr lang="en-US" sz="1300" dirty="0">
                <a:solidFill>
                  <a:schemeClr val="tx1"/>
                </a:solidFill>
              </a:rPr>
              <a:t>Interest cover</a:t>
            </a:r>
            <a:endParaRPr lang="en-US" sz="1300" dirty="0"/>
          </a:p>
        </p:txBody>
      </p:sp>
      <p:sp>
        <p:nvSpPr>
          <p:cNvPr id="21" name="Text 17"/>
          <p:cNvSpPr txBox="1"/>
          <p:nvPr/>
        </p:nvSpPr>
        <p:spPr>
          <a:xfrm>
            <a:off x="7269480" y="4142232"/>
            <a:ext cx="1325880" cy="237744"/>
          </a:xfrm>
          <a:prstGeom prst="rect">
            <a:avLst/>
          </a:prstGeom>
          <a:noFill/>
          <a:ln/>
        </p:spPr>
        <p:txBody>
          <a:bodyPr wrap="square" lIns="0" tIns="0" rIns="0" bIns="0" rtlCol="0" anchor="ctr"/>
          <a:lstStyle/>
          <a:p>
            <a:pPr indent="0" marL="0">
              <a:buNone/>
            </a:pPr>
            <a:r>
              <a:rPr lang="en-US" sz="1200" b="1" dirty="0">
                <a:solidFill>
                  <a:schemeClr val="accent4"/>
                </a:solidFill>
              </a:rPr>
              <a:t>FY25: 1.31x</a:t>
            </a:r>
            <a:endParaRPr lang="en-US" sz="1200" dirty="0"/>
          </a:p>
        </p:txBody>
      </p:sp>
      <p:sp>
        <p:nvSpPr>
          <p:cNvPr id="25" name="Slide Number Placeholder 0"/>
          <p:cNvSpPr>
            <a:spLocks noGrp="1"/>
          </p:cNvSpPr>
          <p:nvPr>
            <p:ph type="sldNum" sz="quarter" idx="4294967295"/>
          </p:nvPr>
        </p:nvSpPr>
        <p:spPr>
          <a:xfrm>
            <a:off x="8229600" y="4828032"/>
            <a:ext cx="45720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5C7A89"/>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1"/>
          <p:cNvSpPr/>
          <p:nvPr>
            <p:ph idx="101" type="title" hasCustomPrompt="1"/>
          </p:nvPr>
        </p:nvSpPr>
        <p:spPr>
          <a:xfrm>
            <a:off x="457200" y="274320"/>
            <a:ext cx="8229600" cy="594360"/>
          </a:xfrm>
          <a:prstGeom prst="rect">
            <a:avLst/>
          </a:prstGeom>
          <a:noFill/>
          <a:ln/>
        </p:spPr>
        <p:txBody>
          <a:bodyPr wrap="square" lIns="0" tIns="0" rIns="0" bIns="0" rtlCol="0" anchor="ctr"/>
          <a:lstStyle/>
          <a:p>
            <a:pPr algn="l" indent="0" marL="0">
              <a:buNone/>
            </a:pPr>
            <a:r>
              <a:rPr lang="en-US" sz="3000" b="1" dirty="0">
                <a:solidFill>
                  <a:schemeClr val="tx1"/>
                </a:solidFill>
                <a:latin typeface="Cambria" pitchFamily="34" charset="0"/>
                <a:ea typeface="Cambria" pitchFamily="34" charset="-122"/>
                <a:cs typeface="Cambria" pitchFamily="34" charset="-120"/>
              </a:rPr>
              <a:t>Governance and ownership</a:t>
            </a:r>
            <a:endParaRPr lang="en-US" sz="3000" dirty="0"/>
          </a:p>
        </p:txBody>
      </p:sp>
      <p:sp>
        <p:nvSpPr>
          <p:cNvPr id="3" name="Takeaway"/>
          <p:cNvSpPr txBox="1"/>
          <p:nvPr/>
        </p:nvSpPr>
        <p:spPr>
          <a:xfrm>
            <a:off x="457200" y="896112"/>
            <a:ext cx="8229600" cy="365760"/>
          </a:xfrm>
          <a:prstGeom prst="rect">
            <a:avLst/>
          </a:prstGeom>
          <a:noFill/>
          <a:ln/>
        </p:spPr>
        <p:txBody>
          <a:bodyPr wrap="square" lIns="0" tIns="0" rIns="0" bIns="0" rtlCol="0" anchor="t"/>
          <a:lstStyle/>
          <a:p>
            <a:pPr indent="0" marL="0">
              <a:buNone/>
            </a:pPr>
            <a:r>
              <a:rPr lang="en-US" sz="1400" i="1" dirty="0">
                <a:solidFill>
                  <a:schemeClr val="tx2"/>
                </a:solidFill>
              </a:rPr>
              <a:t>Sponsor-led, with an independent-chaired Audit Committee and full board attendance</a:t>
            </a:r>
            <a:endParaRPr lang="en-US" sz="1400" dirty="0"/>
          </a:p>
        </p:txBody>
      </p:sp>
      <p:graphicFrame>
        <p:nvGraphicFramePr>
          <p:cNvPr id="5" name="Chart 0" descr=""/>
          <p:cNvGraphicFramePr/>
          <p:nvPr/>
        </p:nvGraphicFramePr>
        <p:xfrm>
          <a:off x="365760" y="1371600"/>
          <a:ext cx="4206240" cy="3383280"/>
        </p:xfrm>
        <a:graphic xmlns:a="http://schemas.openxmlformats.org/drawingml/2006/main">
          <a:graphicData uri="http://schemas.openxmlformats.org/drawingml/2006/chart">
            <c:chart xmlns:c="http://schemas.openxmlformats.org/drawingml/2006/chart" r:id="rId1"/>
          </a:graphicData>
        </a:graphic>
      </p:graphicFrame>
      <p:sp>
        <p:nvSpPr>
          <p:cNvPr id="6" name="Fact card"/>
          <p:cNvSpPr/>
          <p:nvPr/>
        </p:nvSpPr>
        <p:spPr>
          <a:xfrm>
            <a:off x="4846320" y="1463040"/>
            <a:ext cx="3840480" cy="713232"/>
          </a:xfrm>
          <a:prstGeom prst="roundRect">
            <a:avLst>
              <a:gd name="adj" fmla="val 10256"/>
            </a:avLst>
          </a:prstGeom>
          <a:solidFill>
            <a:schemeClr val="bg2"/>
          </a:solidFill>
          <a:ln w="12700">
            <a:solidFill>
              <a:schemeClr val="bg2"/>
            </a:solidFill>
            <a:prstDash val="solid"/>
          </a:ln>
        </p:spPr>
      </p:sp>
      <p:sp>
        <p:nvSpPr>
          <p:cNvPr id="7" name="Text 3"/>
          <p:cNvSpPr txBox="1"/>
          <p:nvPr/>
        </p:nvSpPr>
        <p:spPr>
          <a:xfrm>
            <a:off x="4937760" y="1499616"/>
            <a:ext cx="1188720" cy="640080"/>
          </a:xfrm>
          <a:prstGeom prst="rect">
            <a:avLst/>
          </a:prstGeom>
          <a:noFill/>
          <a:ln/>
        </p:spPr>
        <p:txBody>
          <a:bodyPr wrap="square" lIns="0" tIns="0" rIns="0" bIns="0" rtlCol="0" anchor="ctr"/>
          <a:lstStyle/>
          <a:p>
            <a:pPr indent="0" marL="0">
              <a:buNone/>
            </a:pPr>
            <a:r>
              <a:rPr lang="en-US" sz="2200" b="1" dirty="0">
                <a:solidFill>
                  <a:schemeClr val="accent1"/>
                </a:solidFill>
                <a:latin typeface="Cambria" pitchFamily="34" charset="0"/>
                <a:ea typeface="Cambria" pitchFamily="34" charset="-122"/>
                <a:cs typeface="Cambria" pitchFamily="34" charset="-120"/>
              </a:rPr>
              <a:t>7</a:t>
            </a:r>
            <a:endParaRPr lang="en-US" sz="2200" dirty="0"/>
          </a:p>
        </p:txBody>
      </p:sp>
      <p:sp>
        <p:nvSpPr>
          <p:cNvPr id="8" name="Text 4"/>
          <p:cNvSpPr txBox="1"/>
          <p:nvPr/>
        </p:nvSpPr>
        <p:spPr>
          <a:xfrm>
            <a:off x="6172200" y="1499616"/>
            <a:ext cx="2423160" cy="640080"/>
          </a:xfrm>
          <a:prstGeom prst="rect">
            <a:avLst/>
          </a:prstGeom>
          <a:noFill/>
          <a:ln/>
        </p:spPr>
        <p:txBody>
          <a:bodyPr wrap="square" lIns="0" tIns="0" rIns="0" bIns="0" rtlCol="0" anchor="ctr"/>
          <a:lstStyle/>
          <a:p>
            <a:pPr indent="0" marL="0">
              <a:buNone/>
            </a:pPr>
            <a:r>
              <a:rPr lang="en-US" sz="1300" dirty="0">
                <a:solidFill>
                  <a:schemeClr val="tx1"/>
                </a:solidFill>
              </a:rPr>
              <a:t>directors, 4 female; 2 independent</a:t>
            </a:r>
            <a:endParaRPr lang="en-US" sz="1300" dirty="0"/>
          </a:p>
        </p:txBody>
      </p:sp>
      <p:sp>
        <p:nvSpPr>
          <p:cNvPr id="9" name="Fact card"/>
          <p:cNvSpPr/>
          <p:nvPr/>
        </p:nvSpPr>
        <p:spPr>
          <a:xfrm>
            <a:off x="4846320" y="2286000"/>
            <a:ext cx="3840480" cy="713232"/>
          </a:xfrm>
          <a:prstGeom prst="roundRect">
            <a:avLst>
              <a:gd name="adj" fmla="val 10256"/>
            </a:avLst>
          </a:prstGeom>
          <a:solidFill>
            <a:schemeClr val="bg2"/>
          </a:solidFill>
          <a:ln w="12700">
            <a:solidFill>
              <a:schemeClr val="bg2"/>
            </a:solidFill>
            <a:prstDash val="solid"/>
          </a:ln>
        </p:spPr>
      </p:sp>
      <p:sp>
        <p:nvSpPr>
          <p:cNvPr id="10" name="Text 6"/>
          <p:cNvSpPr txBox="1"/>
          <p:nvPr/>
        </p:nvSpPr>
        <p:spPr>
          <a:xfrm>
            <a:off x="4937760" y="2322576"/>
            <a:ext cx="1188720" cy="640080"/>
          </a:xfrm>
          <a:prstGeom prst="rect">
            <a:avLst/>
          </a:prstGeom>
          <a:noFill/>
          <a:ln/>
        </p:spPr>
        <p:txBody>
          <a:bodyPr wrap="square" lIns="0" tIns="0" rIns="0" bIns="0" rtlCol="0" anchor="ctr"/>
          <a:lstStyle/>
          <a:p>
            <a:pPr indent="0" marL="0">
              <a:buNone/>
            </a:pPr>
            <a:r>
              <a:rPr lang="en-US" sz="2200" b="1" dirty="0">
                <a:solidFill>
                  <a:schemeClr val="accent1"/>
                </a:solidFill>
                <a:latin typeface="Cambria" pitchFamily="34" charset="0"/>
                <a:ea typeface="Cambria" pitchFamily="34" charset="-122"/>
                <a:cs typeface="Cambria" pitchFamily="34" charset="-120"/>
              </a:rPr>
              <a:t>4 of 4</a:t>
            </a:r>
            <a:endParaRPr lang="en-US" sz="2200" dirty="0"/>
          </a:p>
        </p:txBody>
      </p:sp>
      <p:sp>
        <p:nvSpPr>
          <p:cNvPr id="11" name="Text 7"/>
          <p:cNvSpPr txBox="1"/>
          <p:nvPr/>
        </p:nvSpPr>
        <p:spPr>
          <a:xfrm>
            <a:off x="6172200" y="2322576"/>
            <a:ext cx="2423160" cy="640080"/>
          </a:xfrm>
          <a:prstGeom prst="rect">
            <a:avLst/>
          </a:prstGeom>
          <a:noFill/>
          <a:ln/>
        </p:spPr>
        <p:txBody>
          <a:bodyPr wrap="square" lIns="0" tIns="0" rIns="0" bIns="0" rtlCol="0" anchor="ctr"/>
          <a:lstStyle/>
          <a:p>
            <a:pPr indent="0" marL="0">
              <a:buNone/>
            </a:pPr>
            <a:r>
              <a:rPr lang="en-US" sz="1300" dirty="0">
                <a:solidFill>
                  <a:schemeClr val="tx1"/>
                </a:solidFill>
              </a:rPr>
              <a:t>board meetings, all directors present</a:t>
            </a:r>
            <a:endParaRPr lang="en-US" sz="1300" dirty="0"/>
          </a:p>
        </p:txBody>
      </p:sp>
      <p:sp>
        <p:nvSpPr>
          <p:cNvPr id="12" name="Fact card"/>
          <p:cNvSpPr/>
          <p:nvPr/>
        </p:nvSpPr>
        <p:spPr>
          <a:xfrm>
            <a:off x="4846320" y="3108960"/>
            <a:ext cx="3840480" cy="713232"/>
          </a:xfrm>
          <a:prstGeom prst="roundRect">
            <a:avLst>
              <a:gd name="adj" fmla="val 10256"/>
            </a:avLst>
          </a:prstGeom>
          <a:solidFill>
            <a:schemeClr val="bg2"/>
          </a:solidFill>
          <a:ln w="12700">
            <a:solidFill>
              <a:schemeClr val="bg2"/>
            </a:solidFill>
            <a:prstDash val="solid"/>
          </a:ln>
        </p:spPr>
      </p:sp>
      <p:sp>
        <p:nvSpPr>
          <p:cNvPr id="13" name="Text 9"/>
          <p:cNvSpPr txBox="1"/>
          <p:nvPr/>
        </p:nvSpPr>
        <p:spPr>
          <a:xfrm>
            <a:off x="4937760" y="3145536"/>
            <a:ext cx="1188720" cy="640080"/>
          </a:xfrm>
          <a:prstGeom prst="rect">
            <a:avLst/>
          </a:prstGeom>
          <a:noFill/>
          <a:ln/>
        </p:spPr>
        <p:txBody>
          <a:bodyPr wrap="square" lIns="0" tIns="0" rIns="0" bIns="0" rtlCol="0" anchor="ctr"/>
          <a:lstStyle/>
          <a:p>
            <a:pPr indent="0" marL="0">
              <a:buNone/>
            </a:pPr>
            <a:r>
              <a:rPr lang="en-US" sz="2200" b="1" dirty="0">
                <a:solidFill>
                  <a:schemeClr val="accent1"/>
                </a:solidFill>
                <a:latin typeface="Cambria" pitchFamily="34" charset="0"/>
                <a:ea typeface="Cambria" pitchFamily="34" charset="-122"/>
                <a:cs typeface="Cambria" pitchFamily="34" charset="-120"/>
              </a:rPr>
              <a:t>4</a:t>
            </a:r>
            <a:endParaRPr lang="en-US" sz="2200" dirty="0"/>
          </a:p>
        </p:txBody>
      </p:sp>
      <p:sp>
        <p:nvSpPr>
          <p:cNvPr id="14" name="Text 10"/>
          <p:cNvSpPr txBox="1"/>
          <p:nvPr/>
        </p:nvSpPr>
        <p:spPr>
          <a:xfrm>
            <a:off x="6172200" y="3145536"/>
            <a:ext cx="2423160" cy="640080"/>
          </a:xfrm>
          <a:prstGeom prst="rect">
            <a:avLst/>
          </a:prstGeom>
          <a:noFill/>
          <a:ln/>
        </p:spPr>
        <p:txBody>
          <a:bodyPr wrap="square" lIns="0" tIns="0" rIns="0" bIns="0" rtlCol="0" anchor="ctr"/>
          <a:lstStyle/>
          <a:p>
            <a:pPr indent="0" marL="0">
              <a:buNone/>
            </a:pPr>
            <a:r>
              <a:rPr lang="en-US" sz="1300" dirty="0">
                <a:solidFill>
                  <a:schemeClr val="tx1"/>
                </a:solidFill>
              </a:rPr>
              <a:t>Audit Committee meetings, independent chair</a:t>
            </a:r>
            <a:endParaRPr lang="en-US" sz="1300" dirty="0"/>
          </a:p>
        </p:txBody>
      </p:sp>
      <p:sp>
        <p:nvSpPr>
          <p:cNvPr id="15" name="Fact card"/>
          <p:cNvSpPr/>
          <p:nvPr/>
        </p:nvSpPr>
        <p:spPr>
          <a:xfrm>
            <a:off x="4846320" y="3931920"/>
            <a:ext cx="3840480" cy="713232"/>
          </a:xfrm>
          <a:prstGeom prst="roundRect">
            <a:avLst>
              <a:gd name="adj" fmla="val 10256"/>
            </a:avLst>
          </a:prstGeom>
          <a:solidFill>
            <a:schemeClr val="bg2"/>
          </a:solidFill>
          <a:ln w="12700">
            <a:solidFill>
              <a:schemeClr val="bg2"/>
            </a:solidFill>
            <a:prstDash val="solid"/>
          </a:ln>
        </p:spPr>
      </p:sp>
      <p:sp>
        <p:nvSpPr>
          <p:cNvPr id="16" name="Text 12"/>
          <p:cNvSpPr txBox="1"/>
          <p:nvPr/>
        </p:nvSpPr>
        <p:spPr>
          <a:xfrm>
            <a:off x="4937760" y="3968496"/>
            <a:ext cx="1188720" cy="640080"/>
          </a:xfrm>
          <a:prstGeom prst="rect">
            <a:avLst/>
          </a:prstGeom>
          <a:noFill/>
          <a:ln/>
        </p:spPr>
        <p:txBody>
          <a:bodyPr wrap="square" lIns="0" tIns="0" rIns="0" bIns="0" rtlCol="0" anchor="ctr"/>
          <a:lstStyle/>
          <a:p>
            <a:pPr indent="0" marL="0">
              <a:buNone/>
            </a:pPr>
            <a:r>
              <a:rPr lang="en-US" sz="2200" b="1" dirty="0">
                <a:solidFill>
                  <a:schemeClr val="accent1"/>
                </a:solidFill>
                <a:latin typeface="Cambria" pitchFamily="34" charset="0"/>
                <a:ea typeface="Cambria" pitchFamily="34" charset="-122"/>
                <a:cs typeface="Cambria" pitchFamily="34" charset="-120"/>
              </a:rPr>
              <a:t>0.93%</a:t>
            </a:r>
            <a:endParaRPr lang="en-US" sz="2200" dirty="0"/>
          </a:p>
        </p:txBody>
      </p:sp>
      <p:sp>
        <p:nvSpPr>
          <p:cNvPr id="17" name="Text 13"/>
          <p:cNvSpPr txBox="1"/>
          <p:nvPr/>
        </p:nvSpPr>
        <p:spPr>
          <a:xfrm>
            <a:off x="6172200" y="3968496"/>
            <a:ext cx="2423160" cy="640080"/>
          </a:xfrm>
          <a:prstGeom prst="rect">
            <a:avLst/>
          </a:prstGeom>
          <a:noFill/>
          <a:ln/>
        </p:spPr>
        <p:txBody>
          <a:bodyPr wrap="square" lIns="0" tIns="0" rIns="0" bIns="0" rtlCol="0" anchor="ctr"/>
          <a:lstStyle/>
          <a:p>
            <a:pPr indent="0" marL="0">
              <a:buNone/>
            </a:pPr>
            <a:r>
              <a:rPr lang="en-US" sz="1300" dirty="0">
                <a:solidFill>
                  <a:schemeClr val="tx1"/>
                </a:solidFill>
              </a:rPr>
              <a:t>mean gender pay gap (median 3.99%)</a:t>
            </a:r>
            <a:endParaRPr lang="en-US" sz="1300" dirty="0"/>
          </a:p>
        </p:txBody>
      </p:sp>
      <p:sp>
        <p:nvSpPr>
          <p:cNvPr id="25" name="Slide Number Placeholder 0"/>
          <p:cNvSpPr>
            <a:spLocks noGrp="1"/>
          </p:cNvSpPr>
          <p:nvPr>
            <p:ph type="sldNum" sz="quarter" idx="4294967295"/>
          </p:nvPr>
        </p:nvSpPr>
        <p:spPr>
          <a:xfrm>
            <a:off x="8229600" y="4828032"/>
            <a:ext cx="45720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5C7A89"/>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1"/>
          <p:cNvSpPr/>
          <p:nvPr>
            <p:ph idx="101" type="title" hasCustomPrompt="1"/>
          </p:nvPr>
        </p:nvSpPr>
        <p:spPr>
          <a:xfrm>
            <a:off x="457200" y="274320"/>
            <a:ext cx="8229600" cy="594360"/>
          </a:xfrm>
          <a:prstGeom prst="rect">
            <a:avLst/>
          </a:prstGeom>
          <a:noFill/>
          <a:ln/>
        </p:spPr>
        <p:txBody>
          <a:bodyPr wrap="square" lIns="0" tIns="0" rIns="0" bIns="0" rtlCol="0" anchor="ctr"/>
          <a:lstStyle/>
          <a:p>
            <a:pPr algn="l" indent="0" marL="0">
              <a:buNone/>
            </a:pPr>
            <a:r>
              <a:rPr lang="en-US" sz="3000" b="1" dirty="0">
                <a:solidFill>
                  <a:schemeClr val="tx1"/>
                </a:solidFill>
                <a:latin typeface="Cambria" pitchFamily="34" charset="0"/>
                <a:ea typeface="Cambria" pitchFamily="34" charset="-122"/>
                <a:cs typeface="Cambria" pitchFamily="34" charset="-120"/>
              </a:rPr>
              <a:t>Principal risks and responses</a:t>
            </a:r>
            <a:endParaRPr lang="en-US" sz="3000" dirty="0"/>
          </a:p>
        </p:txBody>
      </p:sp>
      <p:sp>
        <p:nvSpPr>
          <p:cNvPr id="3" name="Takeaway"/>
          <p:cNvSpPr txBox="1"/>
          <p:nvPr/>
        </p:nvSpPr>
        <p:spPr>
          <a:xfrm>
            <a:off x="457200" y="896112"/>
            <a:ext cx="8229600" cy="365760"/>
          </a:xfrm>
          <a:prstGeom prst="rect">
            <a:avLst/>
          </a:prstGeom>
          <a:noFill/>
          <a:ln/>
        </p:spPr>
        <p:txBody>
          <a:bodyPr wrap="square" lIns="0" tIns="0" rIns="0" bIns="0" rtlCol="0" anchor="t"/>
          <a:lstStyle/>
          <a:p>
            <a:pPr indent="0" marL="0">
              <a:buNone/>
            </a:pPr>
            <a:r>
              <a:rPr lang="en-US" sz="1400" i="1" dirty="0">
                <a:solidFill>
                  <a:schemeClr val="tx2"/>
                </a:solidFill>
              </a:rPr>
              <a:t>Liquidity and input-cost risks are the ones to watch most closely</a:t>
            </a:r>
            <a:endParaRPr lang="en-US" sz="140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737360"/>
                <a:gridCol w="3200400"/>
                <a:gridCol w="3291840"/>
              </a:tblGrid>
              <a:tr h="429768">
                <a:tc>
                  <a:txBody>
                    <a:bodyPr/>
                    <a:lstStyle/>
                    <a:p>
                      <a:pPr indent="0" marL="0">
                        <a:buNone/>
                      </a:pPr>
                      <a:r>
                        <a:rPr lang="en-US" sz="1300" b="1" dirty="0">
                          <a:solidFill>
                            <a:srgbClr val="FFFFFF"/>
                          </a:solidFill>
                        </a:rPr>
                        <a:t>Risk</a:t>
                      </a:r>
                      <a:endParaRPr lang="en-US" sz="1300" dirty="0"/>
                    </a:p>
                  </a:txBody>
                  <a:tcPr marL="91440" marR="91440" marT="45720" marB="45720" anchor="ctr">
                    <a:lnL w="6350" cap="flat" cmpd="sng" algn="ctr">
                      <a:solidFill>
                        <a:srgbClr val="D5DEE3"/>
                      </a:solidFill>
                      <a:prstDash val="solid"/>
                      <a:round/>
                      <a:headEnd type="none" w="med" len="med"/>
                      <a:tailEnd type="none" w="med" len="med"/>
                    </a:lnL>
                    <a:lnR w="6350" cap="flat" cmpd="sng" algn="ctr">
                      <a:solidFill>
                        <a:srgbClr val="D5DEE3"/>
                      </a:solidFill>
                      <a:prstDash val="solid"/>
                      <a:round/>
                      <a:headEnd type="none" w="med" len="med"/>
                      <a:tailEnd type="none" w="med" len="med"/>
                    </a:lnR>
                    <a:lnT w="6350" cap="flat" cmpd="sng" algn="ctr">
                      <a:solidFill>
                        <a:srgbClr val="D5DEE3"/>
                      </a:solidFill>
                      <a:prstDash val="solid"/>
                      <a:round/>
                      <a:headEnd type="none" w="med" len="med"/>
                      <a:tailEnd type="none" w="med" len="med"/>
                    </a:lnT>
                    <a:lnB w="6350" cap="flat" cmpd="sng" algn="ctr">
                      <a:solidFill>
                        <a:srgbClr val="D5DEE3"/>
                      </a:solidFill>
                      <a:prstDash val="solid"/>
                      <a:round/>
                      <a:headEnd type="none" w="med" len="med"/>
                      <a:tailEnd type="none" w="med" len="med"/>
                    </a:lnB>
                    <a:solidFill>
                      <a:srgbClr val="0F4C5C"/>
                    </a:solidFill>
                  </a:tcPr>
                </a:tc>
                <a:tc>
                  <a:txBody>
                    <a:bodyPr/>
                    <a:lstStyle/>
                    <a:p>
                      <a:pPr indent="0" marL="0">
                        <a:buNone/>
                      </a:pPr>
                      <a:r>
                        <a:rPr lang="en-US" sz="1300" b="1" dirty="0">
                          <a:solidFill>
                            <a:srgbClr val="FFFFFF"/>
                          </a:solidFill>
                        </a:rPr>
                        <a:t>Exposure</a:t>
                      </a:r>
                      <a:endParaRPr lang="en-US" sz="1300" dirty="0"/>
                    </a:p>
                  </a:txBody>
                  <a:tcPr marL="91440" marR="91440" marT="45720" marB="45720" anchor="ctr">
                    <a:lnL w="6350" cap="flat" cmpd="sng" algn="ctr">
                      <a:solidFill>
                        <a:srgbClr val="D5DEE3"/>
                      </a:solidFill>
                      <a:prstDash val="solid"/>
                      <a:round/>
                      <a:headEnd type="none" w="med" len="med"/>
                      <a:tailEnd type="none" w="med" len="med"/>
                    </a:lnL>
                    <a:lnR w="6350" cap="flat" cmpd="sng" algn="ctr">
                      <a:solidFill>
                        <a:srgbClr val="D5DEE3"/>
                      </a:solidFill>
                      <a:prstDash val="solid"/>
                      <a:round/>
                      <a:headEnd type="none" w="med" len="med"/>
                      <a:tailEnd type="none" w="med" len="med"/>
                    </a:lnR>
                    <a:lnT w="6350" cap="flat" cmpd="sng" algn="ctr">
                      <a:solidFill>
                        <a:srgbClr val="D5DEE3"/>
                      </a:solidFill>
                      <a:prstDash val="solid"/>
                      <a:round/>
                      <a:headEnd type="none" w="med" len="med"/>
                      <a:tailEnd type="none" w="med" len="med"/>
                    </a:lnT>
                    <a:lnB w="6350" cap="flat" cmpd="sng" algn="ctr">
                      <a:solidFill>
                        <a:srgbClr val="D5DEE3"/>
                      </a:solidFill>
                      <a:prstDash val="solid"/>
                      <a:round/>
                      <a:headEnd type="none" w="med" len="med"/>
                      <a:tailEnd type="none" w="med" len="med"/>
                    </a:lnB>
                    <a:solidFill>
                      <a:srgbClr val="0F4C5C"/>
                    </a:solidFill>
                  </a:tcPr>
                </a:tc>
                <a:tc>
                  <a:txBody>
                    <a:bodyPr/>
                    <a:lstStyle/>
                    <a:p>
                      <a:pPr indent="0" marL="0">
                        <a:buNone/>
                      </a:pPr>
                      <a:r>
                        <a:rPr lang="en-US" sz="1300" b="1" dirty="0">
                          <a:solidFill>
                            <a:srgbClr val="FFFFFF"/>
                          </a:solidFill>
                        </a:rPr>
                        <a:t>Management response</a:t>
                      </a:r>
                      <a:endParaRPr lang="en-US" sz="1300" dirty="0"/>
                    </a:p>
                  </a:txBody>
                  <a:tcPr marL="91440" marR="91440" marT="45720" marB="45720" anchor="ctr">
                    <a:lnL w="6350" cap="flat" cmpd="sng" algn="ctr">
                      <a:solidFill>
                        <a:srgbClr val="D5DEE3"/>
                      </a:solidFill>
                      <a:prstDash val="solid"/>
                      <a:round/>
                      <a:headEnd type="none" w="med" len="med"/>
                      <a:tailEnd type="none" w="med" len="med"/>
                    </a:lnL>
                    <a:lnR w="6350" cap="flat" cmpd="sng" algn="ctr">
                      <a:solidFill>
                        <a:srgbClr val="D5DEE3"/>
                      </a:solidFill>
                      <a:prstDash val="solid"/>
                      <a:round/>
                      <a:headEnd type="none" w="med" len="med"/>
                      <a:tailEnd type="none" w="med" len="med"/>
                    </a:lnR>
                    <a:lnT w="6350" cap="flat" cmpd="sng" algn="ctr">
                      <a:solidFill>
                        <a:srgbClr val="D5DEE3"/>
                      </a:solidFill>
                      <a:prstDash val="solid"/>
                      <a:round/>
                      <a:headEnd type="none" w="med" len="med"/>
                      <a:tailEnd type="none" w="med" len="med"/>
                    </a:lnT>
                    <a:lnB w="6350" cap="flat" cmpd="sng" algn="ctr">
                      <a:solidFill>
                        <a:srgbClr val="D5DEE3"/>
                      </a:solidFill>
                      <a:prstDash val="solid"/>
                      <a:round/>
                      <a:headEnd type="none" w="med" len="med"/>
                      <a:tailEnd type="none" w="med" len="med"/>
                    </a:lnB>
                    <a:solidFill>
                      <a:srgbClr val="0F4C5C"/>
                    </a:solidFill>
                  </a:tcPr>
                </a:tc>
              </a:tr>
              <a:tr h="429768">
                <a:tc>
                  <a:txBody>
                    <a:bodyPr/>
                    <a:lstStyle/>
                    <a:p>
                      <a:pPr indent="0" marL="0">
                        <a:buNone/>
                      </a:pPr>
                      <a:r>
                        <a:rPr lang="en-US" sz="1200" b="1" dirty="0">
                          <a:solidFill>
                            <a:srgbClr val="12263A"/>
                          </a:solidFill>
                        </a:rPr>
                        <a:t>Market &amp; demand</a:t>
                      </a:r>
                      <a:endParaRPr lang="en-US" sz="1200" dirty="0"/>
                    </a:p>
                  </a:txBody>
                  <a:tcPr marL="91440" marR="91440" marT="45720" marB="45720" anchor="ctr">
                    <a:lnL w="6350" cap="flat" cmpd="sng" algn="ctr">
                      <a:solidFill>
                        <a:srgbClr val="D5DEE3"/>
                      </a:solidFill>
                      <a:prstDash val="solid"/>
                      <a:round/>
                      <a:headEnd type="none" w="med" len="med"/>
                      <a:tailEnd type="none" w="med" len="med"/>
                    </a:lnL>
                    <a:lnR w="6350" cap="flat" cmpd="sng" algn="ctr">
                      <a:solidFill>
                        <a:srgbClr val="D5DEE3"/>
                      </a:solidFill>
                      <a:prstDash val="solid"/>
                      <a:round/>
                      <a:headEnd type="none" w="med" len="med"/>
                      <a:tailEnd type="none" w="med" len="med"/>
                    </a:lnR>
                    <a:lnT w="6350" cap="flat" cmpd="sng" algn="ctr">
                      <a:solidFill>
                        <a:srgbClr val="D5DEE3"/>
                      </a:solidFill>
                      <a:prstDash val="solid"/>
                      <a:round/>
                      <a:headEnd type="none" w="med" len="med"/>
                      <a:tailEnd type="none" w="med" len="med"/>
                    </a:lnT>
                    <a:lnB w="6350" cap="flat" cmpd="sng" algn="ctr">
                      <a:solidFill>
                        <a:srgbClr val="D5DEE3"/>
                      </a:solidFill>
                      <a:prstDash val="solid"/>
                      <a:round/>
                      <a:headEnd type="none" w="med" len="med"/>
                      <a:tailEnd type="none" w="med" len="med"/>
                    </a:lnB>
                    <a:solidFill>
                      <a:srgbClr val="FFFFFF"/>
                    </a:solidFill>
                  </a:tcPr>
                </a:tc>
                <a:tc>
                  <a:txBody>
                    <a:bodyPr/>
                    <a:lstStyle/>
                    <a:p>
                      <a:pPr indent="0" marL="0">
                        <a:buNone/>
                      </a:pPr>
                      <a:r>
                        <a:rPr lang="en-US" sz="1200" dirty="0">
                          <a:solidFill>
                            <a:srgbClr val="12263A"/>
                          </a:solidFill>
                        </a:rPr>
                        <a:t>Buying patterns and competitive pricing hit volumes and realisations</a:t>
                      </a:r>
                      <a:endParaRPr lang="en-US" sz="1200" dirty="0"/>
                    </a:p>
                  </a:txBody>
                  <a:tcPr marL="91440" marR="91440" marT="45720" marB="45720" anchor="ctr">
                    <a:lnL w="6350" cap="flat" cmpd="sng" algn="ctr">
                      <a:solidFill>
                        <a:srgbClr val="D5DEE3"/>
                      </a:solidFill>
                      <a:prstDash val="solid"/>
                      <a:round/>
                      <a:headEnd type="none" w="med" len="med"/>
                      <a:tailEnd type="none" w="med" len="med"/>
                    </a:lnL>
                    <a:lnR w="6350" cap="flat" cmpd="sng" algn="ctr">
                      <a:solidFill>
                        <a:srgbClr val="D5DEE3"/>
                      </a:solidFill>
                      <a:prstDash val="solid"/>
                      <a:round/>
                      <a:headEnd type="none" w="med" len="med"/>
                      <a:tailEnd type="none" w="med" len="med"/>
                    </a:lnR>
                    <a:lnT w="6350" cap="flat" cmpd="sng" algn="ctr">
                      <a:solidFill>
                        <a:srgbClr val="D5DEE3"/>
                      </a:solidFill>
                      <a:prstDash val="solid"/>
                      <a:round/>
                      <a:headEnd type="none" w="med" len="med"/>
                      <a:tailEnd type="none" w="med" len="med"/>
                    </a:lnT>
                    <a:lnB w="6350" cap="flat" cmpd="sng" algn="ctr">
                      <a:solidFill>
                        <a:srgbClr val="D5DEE3"/>
                      </a:solidFill>
                      <a:prstDash val="solid"/>
                      <a:round/>
                      <a:headEnd type="none" w="med" len="med"/>
                      <a:tailEnd type="none" w="med" len="med"/>
                    </a:lnB>
                    <a:solidFill>
                      <a:srgbClr val="FFFFFF"/>
                    </a:solidFill>
                  </a:tcPr>
                </a:tc>
                <a:tc>
                  <a:txBody>
                    <a:bodyPr/>
                    <a:lstStyle/>
                    <a:p>
                      <a:pPr indent="0" marL="0">
                        <a:buNone/>
                      </a:pPr>
                      <a:r>
                        <a:rPr lang="en-US" sz="1200" dirty="0">
                          <a:solidFill>
                            <a:srgbClr val="12263A"/>
                          </a:solidFill>
                        </a:rPr>
                        <a:t>Customer retention, product development, disciplined pricing</a:t>
                      </a:r>
                      <a:endParaRPr lang="en-US" sz="1200" dirty="0"/>
                    </a:p>
                  </a:txBody>
                  <a:tcPr marL="91440" marR="91440" marT="45720" marB="45720" anchor="ctr">
                    <a:lnL w="6350" cap="flat" cmpd="sng" algn="ctr">
                      <a:solidFill>
                        <a:srgbClr val="D5DEE3"/>
                      </a:solidFill>
                      <a:prstDash val="solid"/>
                      <a:round/>
                      <a:headEnd type="none" w="med" len="med"/>
                      <a:tailEnd type="none" w="med" len="med"/>
                    </a:lnL>
                    <a:lnR w="6350" cap="flat" cmpd="sng" algn="ctr">
                      <a:solidFill>
                        <a:srgbClr val="D5DEE3"/>
                      </a:solidFill>
                      <a:prstDash val="solid"/>
                      <a:round/>
                      <a:headEnd type="none" w="med" len="med"/>
                      <a:tailEnd type="none" w="med" len="med"/>
                    </a:lnR>
                    <a:lnT w="6350" cap="flat" cmpd="sng" algn="ctr">
                      <a:solidFill>
                        <a:srgbClr val="D5DEE3"/>
                      </a:solidFill>
                      <a:prstDash val="solid"/>
                      <a:round/>
                      <a:headEnd type="none" w="med" len="med"/>
                      <a:tailEnd type="none" w="med" len="med"/>
                    </a:lnT>
                    <a:lnB w="6350" cap="flat" cmpd="sng" algn="ctr">
                      <a:solidFill>
                        <a:srgbClr val="D5DEE3"/>
                      </a:solidFill>
                      <a:prstDash val="solid"/>
                      <a:round/>
                      <a:headEnd type="none" w="med" len="med"/>
                      <a:tailEnd type="none" w="med" len="med"/>
                    </a:lnB>
                    <a:solidFill>
                      <a:srgbClr val="FFFFFF"/>
                    </a:solidFill>
                  </a:tcPr>
                </a:tc>
              </a:tr>
              <a:tr h="429768">
                <a:tc>
                  <a:txBody>
                    <a:bodyPr/>
                    <a:lstStyle/>
                    <a:p>
                      <a:pPr indent="0" marL="0">
                        <a:buNone/>
                      </a:pPr>
                      <a:r>
                        <a:rPr lang="en-US" sz="1200" b="1" dirty="0">
                          <a:solidFill>
                            <a:srgbClr val="12263A"/>
                          </a:solidFill>
                        </a:rPr>
                        <a:t>Raw material</a:t>
                      </a:r>
                      <a:endParaRPr lang="en-US" sz="1200" dirty="0"/>
                    </a:p>
                  </a:txBody>
                  <a:tcPr marL="91440" marR="91440" marT="45720" marB="45720" anchor="ctr">
                    <a:lnL w="6350" cap="flat" cmpd="sng" algn="ctr">
                      <a:solidFill>
                        <a:srgbClr val="D5DEE3"/>
                      </a:solidFill>
                      <a:prstDash val="solid"/>
                      <a:round/>
                      <a:headEnd type="none" w="med" len="med"/>
                      <a:tailEnd type="none" w="med" len="med"/>
                    </a:lnL>
                    <a:lnR w="6350" cap="flat" cmpd="sng" algn="ctr">
                      <a:solidFill>
                        <a:srgbClr val="D5DEE3"/>
                      </a:solidFill>
                      <a:prstDash val="solid"/>
                      <a:round/>
                      <a:headEnd type="none" w="med" len="med"/>
                      <a:tailEnd type="none" w="med" len="med"/>
                    </a:lnR>
                    <a:lnT w="6350" cap="flat" cmpd="sng" algn="ctr">
                      <a:solidFill>
                        <a:srgbClr val="D5DEE3"/>
                      </a:solidFill>
                      <a:prstDash val="solid"/>
                      <a:round/>
                      <a:headEnd type="none" w="med" len="med"/>
                      <a:tailEnd type="none" w="med" len="med"/>
                    </a:lnT>
                    <a:lnB w="6350" cap="flat" cmpd="sng" algn="ctr">
                      <a:solidFill>
                        <a:srgbClr val="D5DEE3"/>
                      </a:solidFill>
                      <a:prstDash val="solid"/>
                      <a:round/>
                      <a:headEnd type="none" w="med" len="med"/>
                      <a:tailEnd type="none" w="med" len="med"/>
                    </a:lnB>
                    <a:solidFill>
                      <a:srgbClr val="FFFFFF"/>
                    </a:solidFill>
                  </a:tcPr>
                </a:tc>
                <a:tc>
                  <a:txBody>
                    <a:bodyPr/>
                    <a:lstStyle/>
                    <a:p>
                      <a:pPr indent="0" marL="0">
                        <a:buNone/>
                      </a:pPr>
                      <a:r>
                        <a:rPr lang="en-US" sz="1200" dirty="0">
                          <a:solidFill>
                            <a:srgbClr val="12263A"/>
                          </a:solidFill>
                        </a:rPr>
                        <a:t>Cotton, yarn and chemical price and availability</a:t>
                      </a:r>
                      <a:endParaRPr lang="en-US" sz="1200" dirty="0"/>
                    </a:p>
                  </a:txBody>
                  <a:tcPr marL="91440" marR="91440" marT="45720" marB="45720" anchor="ctr">
                    <a:lnL w="6350" cap="flat" cmpd="sng" algn="ctr">
                      <a:solidFill>
                        <a:srgbClr val="D5DEE3"/>
                      </a:solidFill>
                      <a:prstDash val="solid"/>
                      <a:round/>
                      <a:headEnd type="none" w="med" len="med"/>
                      <a:tailEnd type="none" w="med" len="med"/>
                    </a:lnL>
                    <a:lnR w="6350" cap="flat" cmpd="sng" algn="ctr">
                      <a:solidFill>
                        <a:srgbClr val="D5DEE3"/>
                      </a:solidFill>
                      <a:prstDash val="solid"/>
                      <a:round/>
                      <a:headEnd type="none" w="med" len="med"/>
                      <a:tailEnd type="none" w="med" len="med"/>
                    </a:lnR>
                    <a:lnT w="6350" cap="flat" cmpd="sng" algn="ctr">
                      <a:solidFill>
                        <a:srgbClr val="D5DEE3"/>
                      </a:solidFill>
                      <a:prstDash val="solid"/>
                      <a:round/>
                      <a:headEnd type="none" w="med" len="med"/>
                      <a:tailEnd type="none" w="med" len="med"/>
                    </a:lnT>
                    <a:lnB w="6350" cap="flat" cmpd="sng" algn="ctr">
                      <a:solidFill>
                        <a:srgbClr val="D5DEE3"/>
                      </a:solidFill>
                      <a:prstDash val="solid"/>
                      <a:round/>
                      <a:headEnd type="none" w="med" len="med"/>
                      <a:tailEnd type="none" w="med" len="med"/>
                    </a:lnB>
                    <a:solidFill>
                      <a:srgbClr val="FFFFFF"/>
                    </a:solidFill>
                  </a:tcPr>
                </a:tc>
                <a:tc>
                  <a:txBody>
                    <a:bodyPr/>
                    <a:lstStyle/>
                    <a:p>
                      <a:pPr indent="0" marL="0">
                        <a:buNone/>
                      </a:pPr>
                      <a:r>
                        <a:rPr lang="en-US" sz="1200" dirty="0">
                          <a:solidFill>
                            <a:srgbClr val="12263A"/>
                          </a:solidFill>
                        </a:rPr>
                        <a:t>Forward planning, supplier diversification, inventory controls</a:t>
                      </a:r>
                      <a:endParaRPr lang="en-US" sz="1200" dirty="0"/>
                    </a:p>
                  </a:txBody>
                  <a:tcPr marL="91440" marR="91440" marT="45720" marB="45720" anchor="ctr">
                    <a:lnL w="6350" cap="flat" cmpd="sng" algn="ctr">
                      <a:solidFill>
                        <a:srgbClr val="D5DEE3"/>
                      </a:solidFill>
                      <a:prstDash val="solid"/>
                      <a:round/>
                      <a:headEnd type="none" w="med" len="med"/>
                      <a:tailEnd type="none" w="med" len="med"/>
                    </a:lnL>
                    <a:lnR w="6350" cap="flat" cmpd="sng" algn="ctr">
                      <a:solidFill>
                        <a:srgbClr val="D5DEE3"/>
                      </a:solidFill>
                      <a:prstDash val="solid"/>
                      <a:round/>
                      <a:headEnd type="none" w="med" len="med"/>
                      <a:tailEnd type="none" w="med" len="med"/>
                    </a:lnR>
                    <a:lnT w="6350" cap="flat" cmpd="sng" algn="ctr">
                      <a:solidFill>
                        <a:srgbClr val="D5DEE3"/>
                      </a:solidFill>
                      <a:prstDash val="solid"/>
                      <a:round/>
                      <a:headEnd type="none" w="med" len="med"/>
                      <a:tailEnd type="none" w="med" len="med"/>
                    </a:lnT>
                    <a:lnB w="6350" cap="flat" cmpd="sng" algn="ctr">
                      <a:solidFill>
                        <a:srgbClr val="D5DEE3"/>
                      </a:solidFill>
                      <a:prstDash val="solid"/>
                      <a:round/>
                      <a:headEnd type="none" w="med" len="med"/>
                      <a:tailEnd type="none" w="med" len="med"/>
                    </a:lnB>
                    <a:solidFill>
                      <a:srgbClr val="FFFFFF"/>
                    </a:solidFill>
                  </a:tcPr>
                </a:tc>
              </a:tr>
              <a:tr h="429768">
                <a:tc>
                  <a:txBody>
                    <a:bodyPr/>
                    <a:lstStyle/>
                    <a:p>
                      <a:pPr indent="0" marL="0">
                        <a:buNone/>
                      </a:pPr>
                      <a:r>
                        <a:rPr lang="en-US" sz="1200" b="1" dirty="0">
                          <a:solidFill>
                            <a:srgbClr val="12263A"/>
                          </a:solidFill>
                        </a:rPr>
                        <a:t>Energy &amp; utilities</a:t>
                      </a:r>
                      <a:endParaRPr lang="en-US" sz="1200" dirty="0"/>
                    </a:p>
                  </a:txBody>
                  <a:tcPr marL="91440" marR="91440" marT="45720" marB="45720" anchor="ctr">
                    <a:lnL w="6350" cap="flat" cmpd="sng" algn="ctr">
                      <a:solidFill>
                        <a:srgbClr val="D5DEE3"/>
                      </a:solidFill>
                      <a:prstDash val="solid"/>
                      <a:round/>
                      <a:headEnd type="none" w="med" len="med"/>
                      <a:tailEnd type="none" w="med" len="med"/>
                    </a:lnL>
                    <a:lnR w="6350" cap="flat" cmpd="sng" algn="ctr">
                      <a:solidFill>
                        <a:srgbClr val="D5DEE3"/>
                      </a:solidFill>
                      <a:prstDash val="solid"/>
                      <a:round/>
                      <a:headEnd type="none" w="med" len="med"/>
                      <a:tailEnd type="none" w="med" len="med"/>
                    </a:lnR>
                    <a:lnT w="6350" cap="flat" cmpd="sng" algn="ctr">
                      <a:solidFill>
                        <a:srgbClr val="D5DEE3"/>
                      </a:solidFill>
                      <a:prstDash val="solid"/>
                      <a:round/>
                      <a:headEnd type="none" w="med" len="med"/>
                      <a:tailEnd type="none" w="med" len="med"/>
                    </a:lnT>
                    <a:lnB w="6350" cap="flat" cmpd="sng" algn="ctr">
                      <a:solidFill>
                        <a:srgbClr val="D5DEE3"/>
                      </a:solidFill>
                      <a:prstDash val="solid"/>
                      <a:round/>
                      <a:headEnd type="none" w="med" len="med"/>
                      <a:tailEnd type="none" w="med" len="med"/>
                    </a:lnB>
                    <a:solidFill>
                      <a:srgbClr val="FFFFFF"/>
                    </a:solidFill>
                  </a:tcPr>
                </a:tc>
                <a:tc>
                  <a:txBody>
                    <a:bodyPr/>
                    <a:lstStyle/>
                    <a:p>
                      <a:pPr indent="0" marL="0">
                        <a:buNone/>
                      </a:pPr>
                      <a:r>
                        <a:rPr lang="en-US" sz="1200" dirty="0">
                          <a:solidFill>
                            <a:srgbClr val="12263A"/>
                          </a:solidFill>
                        </a:rPr>
                        <a:t>Power and gas costs drive conversion cost</a:t>
                      </a:r>
                      <a:endParaRPr lang="en-US" sz="1200" dirty="0"/>
                    </a:p>
                  </a:txBody>
                  <a:tcPr marL="91440" marR="91440" marT="45720" marB="45720" anchor="ctr">
                    <a:lnL w="6350" cap="flat" cmpd="sng" algn="ctr">
                      <a:solidFill>
                        <a:srgbClr val="D5DEE3"/>
                      </a:solidFill>
                      <a:prstDash val="solid"/>
                      <a:round/>
                      <a:headEnd type="none" w="med" len="med"/>
                      <a:tailEnd type="none" w="med" len="med"/>
                    </a:lnL>
                    <a:lnR w="6350" cap="flat" cmpd="sng" algn="ctr">
                      <a:solidFill>
                        <a:srgbClr val="D5DEE3"/>
                      </a:solidFill>
                      <a:prstDash val="solid"/>
                      <a:round/>
                      <a:headEnd type="none" w="med" len="med"/>
                      <a:tailEnd type="none" w="med" len="med"/>
                    </a:lnR>
                    <a:lnT w="6350" cap="flat" cmpd="sng" algn="ctr">
                      <a:solidFill>
                        <a:srgbClr val="D5DEE3"/>
                      </a:solidFill>
                      <a:prstDash val="solid"/>
                      <a:round/>
                      <a:headEnd type="none" w="med" len="med"/>
                      <a:tailEnd type="none" w="med" len="med"/>
                    </a:lnT>
                    <a:lnB w="6350" cap="flat" cmpd="sng" algn="ctr">
                      <a:solidFill>
                        <a:srgbClr val="D5DEE3"/>
                      </a:solidFill>
                      <a:prstDash val="solid"/>
                      <a:round/>
                      <a:headEnd type="none" w="med" len="med"/>
                      <a:tailEnd type="none" w="med" len="med"/>
                    </a:lnB>
                    <a:solidFill>
                      <a:srgbClr val="FFFFFF"/>
                    </a:solidFill>
                  </a:tcPr>
                </a:tc>
                <a:tc>
                  <a:txBody>
                    <a:bodyPr/>
                    <a:lstStyle/>
                    <a:p>
                      <a:pPr indent="0" marL="0">
                        <a:buNone/>
                      </a:pPr>
                      <a:r>
                        <a:rPr lang="en-US" sz="1200" dirty="0">
                          <a:solidFill>
                            <a:srgbClr val="12263A"/>
                          </a:solidFill>
                        </a:rPr>
                        <a:t>Energy efficiency, renewables, preventive maintenance</a:t>
                      </a:r>
                      <a:endParaRPr lang="en-US" sz="1200" dirty="0"/>
                    </a:p>
                  </a:txBody>
                  <a:tcPr marL="91440" marR="91440" marT="45720" marB="45720" anchor="ctr">
                    <a:lnL w="6350" cap="flat" cmpd="sng" algn="ctr">
                      <a:solidFill>
                        <a:srgbClr val="D5DEE3"/>
                      </a:solidFill>
                      <a:prstDash val="solid"/>
                      <a:round/>
                      <a:headEnd type="none" w="med" len="med"/>
                      <a:tailEnd type="none" w="med" len="med"/>
                    </a:lnL>
                    <a:lnR w="6350" cap="flat" cmpd="sng" algn="ctr">
                      <a:solidFill>
                        <a:srgbClr val="D5DEE3"/>
                      </a:solidFill>
                      <a:prstDash val="solid"/>
                      <a:round/>
                      <a:headEnd type="none" w="med" len="med"/>
                      <a:tailEnd type="none" w="med" len="med"/>
                    </a:lnR>
                    <a:lnT w="6350" cap="flat" cmpd="sng" algn="ctr">
                      <a:solidFill>
                        <a:srgbClr val="D5DEE3"/>
                      </a:solidFill>
                      <a:prstDash val="solid"/>
                      <a:round/>
                      <a:headEnd type="none" w="med" len="med"/>
                      <a:tailEnd type="none" w="med" len="med"/>
                    </a:lnT>
                    <a:lnB w="6350" cap="flat" cmpd="sng" algn="ctr">
                      <a:solidFill>
                        <a:srgbClr val="D5DEE3"/>
                      </a:solidFill>
                      <a:prstDash val="solid"/>
                      <a:round/>
                      <a:headEnd type="none" w="med" len="med"/>
                      <a:tailEnd type="none" w="med" len="med"/>
                    </a:lnB>
                    <a:solidFill>
                      <a:srgbClr val="FFFFFF"/>
                    </a:solidFill>
                  </a:tcPr>
                </a:tc>
              </a:tr>
              <a:tr h="429768">
                <a:tc>
                  <a:txBody>
                    <a:bodyPr/>
                    <a:lstStyle/>
                    <a:p>
                      <a:pPr indent="0" marL="0">
                        <a:buNone/>
                      </a:pPr>
                      <a:r>
                        <a:rPr lang="en-US" sz="1200" b="1" dirty="0">
                          <a:solidFill>
                            <a:srgbClr val="12263A"/>
                          </a:solidFill>
                        </a:rPr>
                        <a:t>Liquidity &amp; interest rate</a:t>
                      </a:r>
                      <a:endParaRPr lang="en-US" sz="1200" dirty="0"/>
                    </a:p>
                  </a:txBody>
                  <a:tcPr marL="91440" marR="91440" marT="45720" marB="45720" anchor="ctr">
                    <a:lnL w="6350" cap="flat" cmpd="sng" algn="ctr">
                      <a:solidFill>
                        <a:srgbClr val="D5DEE3"/>
                      </a:solidFill>
                      <a:prstDash val="solid"/>
                      <a:round/>
                      <a:headEnd type="none" w="med" len="med"/>
                      <a:tailEnd type="none" w="med" len="med"/>
                    </a:lnL>
                    <a:lnR w="6350" cap="flat" cmpd="sng" algn="ctr">
                      <a:solidFill>
                        <a:srgbClr val="D5DEE3"/>
                      </a:solidFill>
                      <a:prstDash val="solid"/>
                      <a:round/>
                      <a:headEnd type="none" w="med" len="med"/>
                      <a:tailEnd type="none" w="med" len="med"/>
                    </a:lnR>
                    <a:lnT w="6350" cap="flat" cmpd="sng" algn="ctr">
                      <a:solidFill>
                        <a:srgbClr val="D5DEE3"/>
                      </a:solidFill>
                      <a:prstDash val="solid"/>
                      <a:round/>
                      <a:headEnd type="none" w="med" len="med"/>
                      <a:tailEnd type="none" w="med" len="med"/>
                    </a:lnT>
                    <a:lnB w="6350" cap="flat" cmpd="sng" algn="ctr">
                      <a:solidFill>
                        <a:srgbClr val="D5DEE3"/>
                      </a:solidFill>
                      <a:prstDash val="solid"/>
                      <a:round/>
                      <a:headEnd type="none" w="med" len="med"/>
                      <a:tailEnd type="none" w="med" len="med"/>
                    </a:lnB>
                    <a:solidFill>
                      <a:srgbClr val="FFFFFF"/>
                    </a:solidFill>
                  </a:tcPr>
                </a:tc>
                <a:tc>
                  <a:txBody>
                    <a:bodyPr/>
                    <a:lstStyle/>
                    <a:p>
                      <a:pPr indent="0" marL="0">
                        <a:buNone/>
                      </a:pPr>
                      <a:r>
                        <a:rPr lang="en-US" sz="1200" dirty="0">
                          <a:solidFill>
                            <a:srgbClr val="12263A"/>
                          </a:solidFill>
                        </a:rPr>
                        <a:t>Current ratio ~1.0x; material short-term debt</a:t>
                      </a:r>
                      <a:endParaRPr lang="en-US" sz="1200" dirty="0"/>
                    </a:p>
                  </a:txBody>
                  <a:tcPr marL="91440" marR="91440" marT="45720" marB="45720" anchor="ctr">
                    <a:lnL w="6350" cap="flat" cmpd="sng" algn="ctr">
                      <a:solidFill>
                        <a:srgbClr val="D5DEE3"/>
                      </a:solidFill>
                      <a:prstDash val="solid"/>
                      <a:round/>
                      <a:headEnd type="none" w="med" len="med"/>
                      <a:tailEnd type="none" w="med" len="med"/>
                    </a:lnL>
                    <a:lnR w="6350" cap="flat" cmpd="sng" algn="ctr">
                      <a:solidFill>
                        <a:srgbClr val="D5DEE3"/>
                      </a:solidFill>
                      <a:prstDash val="solid"/>
                      <a:round/>
                      <a:headEnd type="none" w="med" len="med"/>
                      <a:tailEnd type="none" w="med" len="med"/>
                    </a:lnR>
                    <a:lnT w="6350" cap="flat" cmpd="sng" algn="ctr">
                      <a:solidFill>
                        <a:srgbClr val="D5DEE3"/>
                      </a:solidFill>
                      <a:prstDash val="solid"/>
                      <a:round/>
                      <a:headEnd type="none" w="med" len="med"/>
                      <a:tailEnd type="none" w="med" len="med"/>
                    </a:lnT>
                    <a:lnB w="6350" cap="flat" cmpd="sng" algn="ctr">
                      <a:solidFill>
                        <a:srgbClr val="D5DEE3"/>
                      </a:solidFill>
                      <a:prstDash val="solid"/>
                      <a:round/>
                      <a:headEnd type="none" w="med" len="med"/>
                      <a:tailEnd type="none" w="med" len="med"/>
                    </a:lnB>
                    <a:solidFill>
                      <a:srgbClr val="FFFFFF"/>
                    </a:solidFill>
                  </a:tcPr>
                </a:tc>
                <a:tc>
                  <a:txBody>
                    <a:bodyPr/>
                    <a:lstStyle/>
                    <a:p>
                      <a:pPr indent="0" marL="0">
                        <a:buNone/>
                      </a:pPr>
                      <a:r>
                        <a:rPr lang="en-US" sz="1200" dirty="0">
                          <a:solidFill>
                            <a:srgbClr val="12263A"/>
                          </a:solidFill>
                        </a:rPr>
                        <a:t>Rolling cash forecasts, collections, tenor matching</a:t>
                      </a:r>
                      <a:endParaRPr lang="en-US" sz="1200" dirty="0"/>
                    </a:p>
                  </a:txBody>
                  <a:tcPr marL="91440" marR="91440" marT="45720" marB="45720" anchor="ctr">
                    <a:lnL w="6350" cap="flat" cmpd="sng" algn="ctr">
                      <a:solidFill>
                        <a:srgbClr val="D5DEE3"/>
                      </a:solidFill>
                      <a:prstDash val="solid"/>
                      <a:round/>
                      <a:headEnd type="none" w="med" len="med"/>
                      <a:tailEnd type="none" w="med" len="med"/>
                    </a:lnL>
                    <a:lnR w="6350" cap="flat" cmpd="sng" algn="ctr">
                      <a:solidFill>
                        <a:srgbClr val="D5DEE3"/>
                      </a:solidFill>
                      <a:prstDash val="solid"/>
                      <a:round/>
                      <a:headEnd type="none" w="med" len="med"/>
                      <a:tailEnd type="none" w="med" len="med"/>
                    </a:lnR>
                    <a:lnT w="6350" cap="flat" cmpd="sng" algn="ctr">
                      <a:solidFill>
                        <a:srgbClr val="D5DEE3"/>
                      </a:solidFill>
                      <a:prstDash val="solid"/>
                      <a:round/>
                      <a:headEnd type="none" w="med" len="med"/>
                      <a:tailEnd type="none" w="med" len="med"/>
                    </a:lnT>
                    <a:lnB w="6350" cap="flat" cmpd="sng" algn="ctr">
                      <a:solidFill>
                        <a:srgbClr val="D5DEE3"/>
                      </a:solidFill>
                      <a:prstDash val="solid"/>
                      <a:round/>
                      <a:headEnd type="none" w="med" len="med"/>
                      <a:tailEnd type="none" w="med" len="med"/>
                    </a:lnB>
                    <a:solidFill>
                      <a:srgbClr val="FFFFFF"/>
                    </a:solidFill>
                  </a:tcPr>
                </a:tc>
              </a:tr>
              <a:tr h="429768">
                <a:tc>
                  <a:txBody>
                    <a:bodyPr/>
                    <a:lstStyle/>
                    <a:p>
                      <a:pPr indent="0" marL="0">
                        <a:buNone/>
                      </a:pPr>
                      <a:r>
                        <a:rPr lang="en-US" sz="1200" b="1" dirty="0">
                          <a:solidFill>
                            <a:srgbClr val="12263A"/>
                          </a:solidFill>
                        </a:rPr>
                        <a:t>Foreign exchange</a:t>
                      </a:r>
                      <a:endParaRPr lang="en-US" sz="1200" dirty="0"/>
                    </a:p>
                  </a:txBody>
                  <a:tcPr marL="91440" marR="91440" marT="45720" marB="45720" anchor="ctr">
                    <a:lnL w="6350" cap="flat" cmpd="sng" algn="ctr">
                      <a:solidFill>
                        <a:srgbClr val="D5DEE3"/>
                      </a:solidFill>
                      <a:prstDash val="solid"/>
                      <a:round/>
                      <a:headEnd type="none" w="med" len="med"/>
                      <a:tailEnd type="none" w="med" len="med"/>
                    </a:lnL>
                    <a:lnR w="6350" cap="flat" cmpd="sng" algn="ctr">
                      <a:solidFill>
                        <a:srgbClr val="D5DEE3"/>
                      </a:solidFill>
                      <a:prstDash val="solid"/>
                      <a:round/>
                      <a:headEnd type="none" w="med" len="med"/>
                      <a:tailEnd type="none" w="med" len="med"/>
                    </a:lnR>
                    <a:lnT w="6350" cap="flat" cmpd="sng" algn="ctr">
                      <a:solidFill>
                        <a:srgbClr val="D5DEE3"/>
                      </a:solidFill>
                      <a:prstDash val="solid"/>
                      <a:round/>
                      <a:headEnd type="none" w="med" len="med"/>
                      <a:tailEnd type="none" w="med" len="med"/>
                    </a:lnT>
                    <a:lnB w="6350" cap="flat" cmpd="sng" algn="ctr">
                      <a:solidFill>
                        <a:srgbClr val="D5DEE3"/>
                      </a:solidFill>
                      <a:prstDash val="solid"/>
                      <a:round/>
                      <a:headEnd type="none" w="med" len="med"/>
                      <a:tailEnd type="none" w="med" len="med"/>
                    </a:lnB>
                    <a:solidFill>
                      <a:srgbClr val="FFFFFF"/>
                    </a:solidFill>
                  </a:tcPr>
                </a:tc>
                <a:tc>
                  <a:txBody>
                    <a:bodyPr/>
                    <a:lstStyle/>
                    <a:p>
                      <a:pPr indent="0" marL="0">
                        <a:buNone/>
                      </a:pPr>
                      <a:r>
                        <a:rPr lang="en-US" sz="1200" dirty="0">
                          <a:solidFill>
                            <a:srgbClr val="12263A"/>
                          </a:solidFill>
                        </a:rPr>
                        <a:t>Imported machinery and export transactions</a:t>
                      </a:r>
                      <a:endParaRPr lang="en-US" sz="1200" dirty="0"/>
                    </a:p>
                  </a:txBody>
                  <a:tcPr marL="91440" marR="91440" marT="45720" marB="45720" anchor="ctr">
                    <a:lnL w="6350" cap="flat" cmpd="sng" algn="ctr">
                      <a:solidFill>
                        <a:srgbClr val="D5DEE3"/>
                      </a:solidFill>
                      <a:prstDash val="solid"/>
                      <a:round/>
                      <a:headEnd type="none" w="med" len="med"/>
                      <a:tailEnd type="none" w="med" len="med"/>
                    </a:lnL>
                    <a:lnR w="6350" cap="flat" cmpd="sng" algn="ctr">
                      <a:solidFill>
                        <a:srgbClr val="D5DEE3"/>
                      </a:solidFill>
                      <a:prstDash val="solid"/>
                      <a:round/>
                      <a:headEnd type="none" w="med" len="med"/>
                      <a:tailEnd type="none" w="med" len="med"/>
                    </a:lnR>
                    <a:lnT w="6350" cap="flat" cmpd="sng" algn="ctr">
                      <a:solidFill>
                        <a:srgbClr val="D5DEE3"/>
                      </a:solidFill>
                      <a:prstDash val="solid"/>
                      <a:round/>
                      <a:headEnd type="none" w="med" len="med"/>
                      <a:tailEnd type="none" w="med" len="med"/>
                    </a:lnT>
                    <a:lnB w="6350" cap="flat" cmpd="sng" algn="ctr">
                      <a:solidFill>
                        <a:srgbClr val="D5DEE3"/>
                      </a:solidFill>
                      <a:prstDash val="solid"/>
                      <a:round/>
                      <a:headEnd type="none" w="med" len="med"/>
                      <a:tailEnd type="none" w="med" len="med"/>
                    </a:lnB>
                    <a:solidFill>
                      <a:srgbClr val="FFFFFF"/>
                    </a:solidFill>
                  </a:tcPr>
                </a:tc>
                <a:tc>
                  <a:txBody>
                    <a:bodyPr/>
                    <a:lstStyle/>
                    <a:p>
                      <a:pPr indent="0" marL="0">
                        <a:buNone/>
                      </a:pPr>
                      <a:r>
                        <a:rPr lang="en-US" sz="1200" dirty="0">
                          <a:solidFill>
                            <a:srgbClr val="12263A"/>
                          </a:solidFill>
                        </a:rPr>
                        <a:t>Exposure monitoring and treasury controls</a:t>
                      </a:r>
                      <a:endParaRPr lang="en-US" sz="1200" dirty="0"/>
                    </a:p>
                  </a:txBody>
                  <a:tcPr marL="91440" marR="91440" marT="45720" marB="45720" anchor="ctr">
                    <a:lnL w="6350" cap="flat" cmpd="sng" algn="ctr">
                      <a:solidFill>
                        <a:srgbClr val="D5DEE3"/>
                      </a:solidFill>
                      <a:prstDash val="solid"/>
                      <a:round/>
                      <a:headEnd type="none" w="med" len="med"/>
                      <a:tailEnd type="none" w="med" len="med"/>
                    </a:lnL>
                    <a:lnR w="6350" cap="flat" cmpd="sng" algn="ctr">
                      <a:solidFill>
                        <a:srgbClr val="D5DEE3"/>
                      </a:solidFill>
                      <a:prstDash val="solid"/>
                      <a:round/>
                      <a:headEnd type="none" w="med" len="med"/>
                      <a:tailEnd type="none" w="med" len="med"/>
                    </a:lnR>
                    <a:lnT w="6350" cap="flat" cmpd="sng" algn="ctr">
                      <a:solidFill>
                        <a:srgbClr val="D5DEE3"/>
                      </a:solidFill>
                      <a:prstDash val="solid"/>
                      <a:round/>
                      <a:headEnd type="none" w="med" len="med"/>
                      <a:tailEnd type="none" w="med" len="med"/>
                    </a:lnT>
                    <a:lnB w="6350" cap="flat" cmpd="sng" algn="ctr">
                      <a:solidFill>
                        <a:srgbClr val="D5DEE3"/>
                      </a:solidFill>
                      <a:prstDash val="solid"/>
                      <a:round/>
                      <a:headEnd type="none" w="med" len="med"/>
                      <a:tailEnd type="none" w="med" len="med"/>
                    </a:lnB>
                    <a:solidFill>
                      <a:srgbClr val="FFFFFF"/>
                    </a:solidFill>
                  </a:tcPr>
                </a:tc>
              </a:tr>
              <a:tr h="429768">
                <a:tc>
                  <a:txBody>
                    <a:bodyPr/>
                    <a:lstStyle/>
                    <a:p>
                      <a:pPr indent="0" marL="0">
                        <a:buNone/>
                      </a:pPr>
                      <a:r>
                        <a:rPr lang="en-US" sz="1200" b="1" dirty="0">
                          <a:solidFill>
                            <a:srgbClr val="12263A"/>
                          </a:solidFill>
                        </a:rPr>
                        <a:t>Climate &amp; supply chain</a:t>
                      </a:r>
                      <a:endParaRPr lang="en-US" sz="1200" dirty="0"/>
                    </a:p>
                  </a:txBody>
                  <a:tcPr marL="91440" marR="91440" marT="45720" marB="45720" anchor="ctr">
                    <a:lnL w="6350" cap="flat" cmpd="sng" algn="ctr">
                      <a:solidFill>
                        <a:srgbClr val="D5DEE3"/>
                      </a:solidFill>
                      <a:prstDash val="solid"/>
                      <a:round/>
                      <a:headEnd type="none" w="med" len="med"/>
                      <a:tailEnd type="none" w="med" len="med"/>
                    </a:lnL>
                    <a:lnR w="6350" cap="flat" cmpd="sng" algn="ctr">
                      <a:solidFill>
                        <a:srgbClr val="D5DEE3"/>
                      </a:solidFill>
                      <a:prstDash val="solid"/>
                      <a:round/>
                      <a:headEnd type="none" w="med" len="med"/>
                      <a:tailEnd type="none" w="med" len="med"/>
                    </a:lnR>
                    <a:lnT w="6350" cap="flat" cmpd="sng" algn="ctr">
                      <a:solidFill>
                        <a:srgbClr val="D5DEE3"/>
                      </a:solidFill>
                      <a:prstDash val="solid"/>
                      <a:round/>
                      <a:headEnd type="none" w="med" len="med"/>
                      <a:tailEnd type="none" w="med" len="med"/>
                    </a:lnT>
                    <a:lnB w="6350" cap="flat" cmpd="sng" algn="ctr">
                      <a:solidFill>
                        <a:srgbClr val="D5DEE3"/>
                      </a:solidFill>
                      <a:prstDash val="solid"/>
                      <a:round/>
                      <a:headEnd type="none" w="med" len="med"/>
                      <a:tailEnd type="none" w="med" len="med"/>
                    </a:lnB>
                    <a:solidFill>
                      <a:srgbClr val="FFFFFF"/>
                    </a:solidFill>
                  </a:tcPr>
                </a:tc>
                <a:tc>
                  <a:txBody>
                    <a:bodyPr/>
                    <a:lstStyle/>
                    <a:p>
                      <a:pPr indent="0" marL="0">
                        <a:buNone/>
                      </a:pPr>
                      <a:r>
                        <a:rPr lang="en-US" sz="1200" dirty="0">
                          <a:solidFill>
                            <a:srgbClr val="12263A"/>
                          </a:solidFill>
                        </a:rPr>
                        <a:t>Weather and regional disruption of cotton and logistics</a:t>
                      </a:r>
                      <a:endParaRPr lang="en-US" sz="1200" dirty="0"/>
                    </a:p>
                  </a:txBody>
                  <a:tcPr marL="91440" marR="91440" marT="45720" marB="45720" anchor="ctr">
                    <a:lnL w="6350" cap="flat" cmpd="sng" algn="ctr">
                      <a:solidFill>
                        <a:srgbClr val="D5DEE3"/>
                      </a:solidFill>
                      <a:prstDash val="solid"/>
                      <a:round/>
                      <a:headEnd type="none" w="med" len="med"/>
                      <a:tailEnd type="none" w="med" len="med"/>
                    </a:lnL>
                    <a:lnR w="6350" cap="flat" cmpd="sng" algn="ctr">
                      <a:solidFill>
                        <a:srgbClr val="D5DEE3"/>
                      </a:solidFill>
                      <a:prstDash val="solid"/>
                      <a:round/>
                      <a:headEnd type="none" w="med" len="med"/>
                      <a:tailEnd type="none" w="med" len="med"/>
                    </a:lnR>
                    <a:lnT w="6350" cap="flat" cmpd="sng" algn="ctr">
                      <a:solidFill>
                        <a:srgbClr val="D5DEE3"/>
                      </a:solidFill>
                      <a:prstDash val="solid"/>
                      <a:round/>
                      <a:headEnd type="none" w="med" len="med"/>
                      <a:tailEnd type="none" w="med" len="med"/>
                    </a:lnT>
                    <a:lnB w="6350" cap="flat" cmpd="sng" algn="ctr">
                      <a:solidFill>
                        <a:srgbClr val="D5DEE3"/>
                      </a:solidFill>
                      <a:prstDash val="solid"/>
                      <a:round/>
                      <a:headEnd type="none" w="med" len="med"/>
                      <a:tailEnd type="none" w="med" len="med"/>
                    </a:lnB>
                    <a:solidFill>
                      <a:srgbClr val="FFFFFF"/>
                    </a:solidFill>
                  </a:tcPr>
                </a:tc>
                <a:tc>
                  <a:txBody>
                    <a:bodyPr/>
                    <a:lstStyle/>
                    <a:p>
                      <a:pPr indent="0" marL="0">
                        <a:buNone/>
                      </a:pPr>
                      <a:r>
                        <a:rPr lang="en-US" sz="1200" dirty="0">
                          <a:solidFill>
                            <a:srgbClr val="12263A"/>
                          </a:solidFill>
                        </a:rPr>
                        <a:t>Business-continuity and supplier diversification</a:t>
                      </a:r>
                      <a:endParaRPr lang="en-US" sz="1200" dirty="0"/>
                    </a:p>
                  </a:txBody>
                  <a:tcPr marL="91440" marR="91440" marT="45720" marB="45720" anchor="ctr">
                    <a:lnL w="6350" cap="flat" cmpd="sng" algn="ctr">
                      <a:solidFill>
                        <a:srgbClr val="D5DEE3"/>
                      </a:solidFill>
                      <a:prstDash val="solid"/>
                      <a:round/>
                      <a:headEnd type="none" w="med" len="med"/>
                      <a:tailEnd type="none" w="med" len="med"/>
                    </a:lnL>
                    <a:lnR w="6350" cap="flat" cmpd="sng" algn="ctr">
                      <a:solidFill>
                        <a:srgbClr val="D5DEE3"/>
                      </a:solidFill>
                      <a:prstDash val="solid"/>
                      <a:round/>
                      <a:headEnd type="none" w="med" len="med"/>
                      <a:tailEnd type="none" w="med" len="med"/>
                    </a:lnR>
                    <a:lnT w="6350" cap="flat" cmpd="sng" algn="ctr">
                      <a:solidFill>
                        <a:srgbClr val="D5DEE3"/>
                      </a:solidFill>
                      <a:prstDash val="solid"/>
                      <a:round/>
                      <a:headEnd type="none" w="med" len="med"/>
                      <a:tailEnd type="none" w="med" len="med"/>
                    </a:lnT>
                    <a:lnB w="6350" cap="flat" cmpd="sng" algn="ctr">
                      <a:solidFill>
                        <a:srgbClr val="D5DEE3"/>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229600" y="4828032"/>
            <a:ext cx="45720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5C7A89"/>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1"/>
          <p:cNvSpPr/>
          <p:nvPr>
            <p:ph idx="101" type="title" hasCustomPrompt="1"/>
          </p:nvPr>
        </p:nvSpPr>
        <p:spPr>
          <a:xfrm>
            <a:off x="457200" y="274320"/>
            <a:ext cx="8229600" cy="594360"/>
          </a:xfrm>
          <a:prstGeom prst="rect">
            <a:avLst/>
          </a:prstGeom>
          <a:noFill/>
          <a:ln/>
        </p:spPr>
        <p:txBody>
          <a:bodyPr wrap="square" lIns="0" tIns="0" rIns="0" bIns="0" rtlCol="0" anchor="ctr"/>
          <a:lstStyle/>
          <a:p>
            <a:pPr algn="l" indent="0" marL="0">
              <a:buNone/>
            </a:pPr>
            <a:r>
              <a:rPr lang="en-US" sz="3000" b="1" dirty="0">
                <a:solidFill>
                  <a:schemeClr val="tx1"/>
                </a:solidFill>
                <a:latin typeface="Cambria" pitchFamily="34" charset="0"/>
                <a:ea typeface="Cambria" pitchFamily="34" charset="-122"/>
                <a:cs typeface="Cambria" pitchFamily="34" charset="-120"/>
              </a:rPr>
              <a:t>Outlook and priorities for FY2027</a:t>
            </a:r>
            <a:endParaRPr lang="en-US" sz="3000" dirty="0"/>
          </a:p>
        </p:txBody>
      </p:sp>
      <p:sp>
        <p:nvSpPr>
          <p:cNvPr id="3" name="Takeaway"/>
          <p:cNvSpPr txBox="1"/>
          <p:nvPr/>
        </p:nvSpPr>
        <p:spPr>
          <a:xfrm>
            <a:off x="457200" y="896112"/>
            <a:ext cx="8229600" cy="365760"/>
          </a:xfrm>
          <a:prstGeom prst="rect">
            <a:avLst/>
          </a:prstGeom>
          <a:noFill/>
          <a:ln/>
        </p:spPr>
        <p:txBody>
          <a:bodyPr wrap="square" lIns="0" tIns="0" rIns="0" bIns="0" rtlCol="0" anchor="t"/>
          <a:lstStyle/>
          <a:p>
            <a:pPr indent="0" marL="0">
              <a:buNone/>
            </a:pPr>
            <a:r>
              <a:rPr lang="en-US" sz="1400" i="1" dirty="0">
                <a:solidFill>
                  <a:schemeClr val="tx2"/>
                </a:solidFill>
              </a:rPr>
              <a:t>Cautious but constructive: profitable revenue and cash conversion ahead of volume growth</a:t>
            </a:r>
            <a:endParaRPr lang="en-US" sz="1400" dirty="0"/>
          </a:p>
        </p:txBody>
      </p:sp>
      <p:sp>
        <p:nvSpPr>
          <p:cNvPr id="5" name="Priority card"/>
          <p:cNvSpPr/>
          <p:nvPr/>
        </p:nvSpPr>
        <p:spPr>
          <a:xfrm>
            <a:off x="457200" y="1463040"/>
            <a:ext cx="2606040" cy="1508760"/>
          </a:xfrm>
          <a:prstGeom prst="roundRect">
            <a:avLst>
              <a:gd name="adj" fmla="val 4848"/>
            </a:avLst>
          </a:prstGeom>
          <a:solidFill>
            <a:schemeClr val="bg2"/>
          </a:solidFill>
          <a:ln w="12700">
            <a:solidFill>
              <a:schemeClr val="bg2"/>
            </a:solidFill>
            <a:prstDash val="solid"/>
          </a:ln>
        </p:spPr>
      </p:sp>
      <p:sp>
        <p:nvSpPr>
          <p:cNvPr id="6" name="Number badge"/>
          <p:cNvSpPr/>
          <p:nvPr/>
        </p:nvSpPr>
        <p:spPr>
          <a:xfrm>
            <a:off x="621792" y="1627632"/>
            <a:ext cx="384048" cy="384048"/>
          </a:xfrm>
          <a:prstGeom prst="ellipse">
            <a:avLst/>
          </a:prstGeom>
          <a:solidFill>
            <a:schemeClr val="accent1"/>
          </a:solidFill>
          <a:ln w="12700">
            <a:solidFill>
              <a:schemeClr val="accent1"/>
            </a:solidFill>
            <a:prstDash val="solid"/>
          </a:ln>
        </p:spPr>
      </p:sp>
      <p:sp>
        <p:nvSpPr>
          <p:cNvPr id="7" name="Text 4"/>
          <p:cNvSpPr txBox="1"/>
          <p:nvPr/>
        </p:nvSpPr>
        <p:spPr>
          <a:xfrm>
            <a:off x="621792" y="1627632"/>
            <a:ext cx="384048" cy="384048"/>
          </a:xfrm>
          <a:prstGeom prst="rect">
            <a:avLst/>
          </a:prstGeom>
          <a:noFill/>
          <a:ln/>
        </p:spPr>
        <p:txBody>
          <a:bodyPr wrap="square" lIns="0" tIns="0" rIns="0" bIns="0" rtlCol="0" anchor="ctr"/>
          <a:lstStyle/>
          <a:p>
            <a:pPr algn="ctr" indent="0" marL="0">
              <a:buNone/>
            </a:pPr>
            <a:r>
              <a:rPr lang="en-US" sz="1400" b="1" dirty="0">
                <a:solidFill>
                  <a:schemeClr val="bg1"/>
                </a:solidFill>
              </a:rPr>
              <a:t>1</a:t>
            </a:r>
            <a:endParaRPr lang="en-US" sz="1400" dirty="0"/>
          </a:p>
        </p:txBody>
      </p:sp>
      <p:sp>
        <p:nvSpPr>
          <p:cNvPr id="8" name="Text 5"/>
          <p:cNvSpPr txBox="1"/>
          <p:nvPr/>
        </p:nvSpPr>
        <p:spPr>
          <a:xfrm>
            <a:off x="1115568" y="1591056"/>
            <a:ext cx="1828800" cy="457200"/>
          </a:xfrm>
          <a:prstGeom prst="rect">
            <a:avLst/>
          </a:prstGeom>
          <a:noFill/>
          <a:ln/>
        </p:spPr>
        <p:txBody>
          <a:bodyPr wrap="square" lIns="0" tIns="0" rIns="0" bIns="0" rtlCol="0" anchor="ctr"/>
          <a:lstStyle/>
          <a:p>
            <a:pPr indent="0" marL="0">
              <a:buNone/>
            </a:pPr>
            <a:r>
              <a:rPr lang="en-US" sz="1500" b="1" dirty="0">
                <a:solidFill>
                  <a:schemeClr val="tx1"/>
                </a:solidFill>
              </a:rPr>
              <a:t>Protect gross margin</a:t>
            </a:r>
            <a:endParaRPr lang="en-US" sz="1500" dirty="0"/>
          </a:p>
        </p:txBody>
      </p:sp>
      <p:sp>
        <p:nvSpPr>
          <p:cNvPr id="9" name="Text 6"/>
          <p:cNvSpPr txBox="1"/>
          <p:nvPr/>
        </p:nvSpPr>
        <p:spPr>
          <a:xfrm>
            <a:off x="621792" y="2194560"/>
            <a:ext cx="2276856" cy="685800"/>
          </a:xfrm>
          <a:prstGeom prst="rect">
            <a:avLst/>
          </a:prstGeom>
          <a:noFill/>
          <a:ln/>
        </p:spPr>
        <p:txBody>
          <a:bodyPr wrap="square" lIns="0" tIns="0" rIns="0" bIns="0" rtlCol="0" anchor="t"/>
          <a:lstStyle/>
          <a:p>
            <a:pPr indent="0" marL="0">
              <a:buNone/>
            </a:pPr>
            <a:r>
              <a:rPr lang="en-US" sz="1400" dirty="0">
                <a:solidFill>
                  <a:schemeClr val="tx1"/>
                </a:solidFill>
              </a:rPr>
              <a:t>Costing, pricing, procurement and planning discipline</a:t>
            </a:r>
            <a:endParaRPr lang="en-US" sz="1400" dirty="0"/>
          </a:p>
        </p:txBody>
      </p:sp>
      <p:sp>
        <p:nvSpPr>
          <p:cNvPr id="10" name="Priority card"/>
          <p:cNvSpPr/>
          <p:nvPr/>
        </p:nvSpPr>
        <p:spPr>
          <a:xfrm>
            <a:off x="3268980" y="1463040"/>
            <a:ext cx="2606040" cy="1508760"/>
          </a:xfrm>
          <a:prstGeom prst="roundRect">
            <a:avLst>
              <a:gd name="adj" fmla="val 4848"/>
            </a:avLst>
          </a:prstGeom>
          <a:solidFill>
            <a:schemeClr val="bg2"/>
          </a:solidFill>
          <a:ln w="12700">
            <a:solidFill>
              <a:schemeClr val="bg2"/>
            </a:solidFill>
            <a:prstDash val="solid"/>
          </a:ln>
        </p:spPr>
      </p:sp>
      <p:sp>
        <p:nvSpPr>
          <p:cNvPr id="11" name="Number badge"/>
          <p:cNvSpPr/>
          <p:nvPr/>
        </p:nvSpPr>
        <p:spPr>
          <a:xfrm>
            <a:off x="3433572" y="1627632"/>
            <a:ext cx="384048" cy="384048"/>
          </a:xfrm>
          <a:prstGeom prst="ellipse">
            <a:avLst/>
          </a:prstGeom>
          <a:solidFill>
            <a:schemeClr val="accent1"/>
          </a:solidFill>
          <a:ln w="12700">
            <a:solidFill>
              <a:schemeClr val="accent1"/>
            </a:solidFill>
            <a:prstDash val="solid"/>
          </a:ln>
        </p:spPr>
      </p:sp>
      <p:sp>
        <p:nvSpPr>
          <p:cNvPr id="12" name="Text 9"/>
          <p:cNvSpPr txBox="1"/>
          <p:nvPr/>
        </p:nvSpPr>
        <p:spPr>
          <a:xfrm>
            <a:off x="3433572" y="1627632"/>
            <a:ext cx="384048" cy="384048"/>
          </a:xfrm>
          <a:prstGeom prst="rect">
            <a:avLst/>
          </a:prstGeom>
          <a:noFill/>
          <a:ln/>
        </p:spPr>
        <p:txBody>
          <a:bodyPr wrap="square" lIns="0" tIns="0" rIns="0" bIns="0" rtlCol="0" anchor="ctr"/>
          <a:lstStyle/>
          <a:p>
            <a:pPr algn="ctr" indent="0" marL="0">
              <a:buNone/>
            </a:pPr>
            <a:r>
              <a:rPr lang="en-US" sz="1400" b="1" dirty="0">
                <a:solidFill>
                  <a:schemeClr val="bg1"/>
                </a:solidFill>
              </a:rPr>
              <a:t>2</a:t>
            </a:r>
            <a:endParaRPr lang="en-US" sz="1400" dirty="0"/>
          </a:p>
        </p:txBody>
      </p:sp>
      <p:sp>
        <p:nvSpPr>
          <p:cNvPr id="13" name="Text 10"/>
          <p:cNvSpPr txBox="1"/>
          <p:nvPr/>
        </p:nvSpPr>
        <p:spPr>
          <a:xfrm>
            <a:off x="3927348" y="1591056"/>
            <a:ext cx="1828800" cy="457200"/>
          </a:xfrm>
          <a:prstGeom prst="rect">
            <a:avLst/>
          </a:prstGeom>
          <a:noFill/>
          <a:ln/>
        </p:spPr>
        <p:txBody>
          <a:bodyPr wrap="square" lIns="0" tIns="0" rIns="0" bIns="0" rtlCol="0" anchor="ctr"/>
          <a:lstStyle/>
          <a:p>
            <a:pPr indent="0" marL="0">
              <a:buNone/>
            </a:pPr>
            <a:r>
              <a:rPr lang="en-US" sz="1500" b="1" dirty="0">
                <a:solidFill>
                  <a:schemeClr val="tx1"/>
                </a:solidFill>
              </a:rPr>
              <a:t>Convert earnings to cash</a:t>
            </a:r>
            <a:endParaRPr lang="en-US" sz="1500" dirty="0"/>
          </a:p>
        </p:txBody>
      </p:sp>
      <p:sp>
        <p:nvSpPr>
          <p:cNvPr id="14" name="Text 11"/>
          <p:cNvSpPr txBox="1"/>
          <p:nvPr/>
        </p:nvSpPr>
        <p:spPr>
          <a:xfrm>
            <a:off x="3433572" y="2194560"/>
            <a:ext cx="2276856" cy="685800"/>
          </a:xfrm>
          <a:prstGeom prst="rect">
            <a:avLst/>
          </a:prstGeom>
          <a:noFill/>
          <a:ln/>
        </p:spPr>
        <p:txBody>
          <a:bodyPr wrap="square" lIns="0" tIns="0" rIns="0" bIns="0" rtlCol="0" anchor="t"/>
          <a:lstStyle/>
          <a:p>
            <a:pPr indent="0" marL="0">
              <a:buNone/>
            </a:pPr>
            <a:r>
              <a:rPr lang="en-US" sz="1400" dirty="0">
                <a:solidFill>
                  <a:schemeClr val="tx1"/>
                </a:solidFill>
              </a:rPr>
              <a:t>Faster receivables, leaner stock, efficient supplier terms</a:t>
            </a:r>
            <a:endParaRPr lang="en-US" sz="1400" dirty="0"/>
          </a:p>
        </p:txBody>
      </p:sp>
      <p:sp>
        <p:nvSpPr>
          <p:cNvPr id="15" name="Priority card"/>
          <p:cNvSpPr/>
          <p:nvPr/>
        </p:nvSpPr>
        <p:spPr>
          <a:xfrm>
            <a:off x="6080760" y="1463040"/>
            <a:ext cx="2606040" cy="1508760"/>
          </a:xfrm>
          <a:prstGeom prst="roundRect">
            <a:avLst>
              <a:gd name="adj" fmla="val 4848"/>
            </a:avLst>
          </a:prstGeom>
          <a:solidFill>
            <a:schemeClr val="bg2"/>
          </a:solidFill>
          <a:ln w="12700">
            <a:solidFill>
              <a:schemeClr val="bg2"/>
            </a:solidFill>
            <a:prstDash val="solid"/>
          </a:ln>
        </p:spPr>
      </p:sp>
      <p:sp>
        <p:nvSpPr>
          <p:cNvPr id="16" name="Number badge"/>
          <p:cNvSpPr/>
          <p:nvPr/>
        </p:nvSpPr>
        <p:spPr>
          <a:xfrm>
            <a:off x="6245352" y="1627632"/>
            <a:ext cx="384048" cy="384048"/>
          </a:xfrm>
          <a:prstGeom prst="ellipse">
            <a:avLst/>
          </a:prstGeom>
          <a:solidFill>
            <a:schemeClr val="accent1"/>
          </a:solidFill>
          <a:ln w="12700">
            <a:solidFill>
              <a:schemeClr val="accent1"/>
            </a:solidFill>
            <a:prstDash val="solid"/>
          </a:ln>
        </p:spPr>
      </p:sp>
      <p:sp>
        <p:nvSpPr>
          <p:cNvPr id="17" name="Text 14"/>
          <p:cNvSpPr txBox="1"/>
          <p:nvPr/>
        </p:nvSpPr>
        <p:spPr>
          <a:xfrm>
            <a:off x="6245352" y="1627632"/>
            <a:ext cx="384048" cy="384048"/>
          </a:xfrm>
          <a:prstGeom prst="rect">
            <a:avLst/>
          </a:prstGeom>
          <a:noFill/>
          <a:ln/>
        </p:spPr>
        <p:txBody>
          <a:bodyPr wrap="square" lIns="0" tIns="0" rIns="0" bIns="0" rtlCol="0" anchor="ctr"/>
          <a:lstStyle/>
          <a:p>
            <a:pPr algn="ctr" indent="0" marL="0">
              <a:buNone/>
            </a:pPr>
            <a:r>
              <a:rPr lang="en-US" sz="1400" b="1" dirty="0">
                <a:solidFill>
                  <a:schemeClr val="bg1"/>
                </a:solidFill>
              </a:rPr>
              <a:t>3</a:t>
            </a:r>
            <a:endParaRPr lang="en-US" sz="1400" dirty="0"/>
          </a:p>
        </p:txBody>
      </p:sp>
      <p:sp>
        <p:nvSpPr>
          <p:cNvPr id="18" name="Text 15"/>
          <p:cNvSpPr txBox="1"/>
          <p:nvPr/>
        </p:nvSpPr>
        <p:spPr>
          <a:xfrm>
            <a:off x="6739128" y="1591056"/>
            <a:ext cx="1828800" cy="457200"/>
          </a:xfrm>
          <a:prstGeom prst="rect">
            <a:avLst/>
          </a:prstGeom>
          <a:noFill/>
          <a:ln/>
        </p:spPr>
        <p:txBody>
          <a:bodyPr wrap="square" lIns="0" tIns="0" rIns="0" bIns="0" rtlCol="0" anchor="ctr"/>
          <a:lstStyle/>
          <a:p>
            <a:pPr indent="0" marL="0">
              <a:buNone/>
            </a:pPr>
            <a:r>
              <a:rPr lang="en-US" sz="1500" b="1" dirty="0">
                <a:solidFill>
                  <a:schemeClr val="tx1"/>
                </a:solidFill>
              </a:rPr>
              <a:t>Cut finance costs</a:t>
            </a:r>
            <a:endParaRPr lang="en-US" sz="1500" dirty="0"/>
          </a:p>
        </p:txBody>
      </p:sp>
      <p:sp>
        <p:nvSpPr>
          <p:cNvPr id="19" name="Text 16"/>
          <p:cNvSpPr txBox="1"/>
          <p:nvPr/>
        </p:nvSpPr>
        <p:spPr>
          <a:xfrm>
            <a:off x="6245352" y="2194560"/>
            <a:ext cx="2276856" cy="685800"/>
          </a:xfrm>
          <a:prstGeom prst="rect">
            <a:avLst/>
          </a:prstGeom>
          <a:noFill/>
          <a:ln/>
        </p:spPr>
        <p:txBody>
          <a:bodyPr wrap="square" lIns="0" tIns="0" rIns="0" bIns="0" rtlCol="0" anchor="t"/>
          <a:lstStyle/>
          <a:p>
            <a:pPr indent="0" marL="0">
              <a:buNone/>
            </a:pPr>
            <a:r>
              <a:rPr lang="en-US" sz="1400" dirty="0">
                <a:solidFill>
                  <a:schemeClr val="tx1"/>
                </a:solidFill>
              </a:rPr>
              <a:t>Control short-term debt; match tenor to the asset</a:t>
            </a:r>
            <a:endParaRPr lang="en-US" sz="1400" dirty="0"/>
          </a:p>
        </p:txBody>
      </p:sp>
      <p:sp>
        <p:nvSpPr>
          <p:cNvPr id="20" name="Priority card"/>
          <p:cNvSpPr/>
          <p:nvPr/>
        </p:nvSpPr>
        <p:spPr>
          <a:xfrm>
            <a:off x="457200" y="3246120"/>
            <a:ext cx="2606040" cy="1508760"/>
          </a:xfrm>
          <a:prstGeom prst="roundRect">
            <a:avLst>
              <a:gd name="adj" fmla="val 4848"/>
            </a:avLst>
          </a:prstGeom>
          <a:solidFill>
            <a:schemeClr val="bg2"/>
          </a:solidFill>
          <a:ln w="12700">
            <a:solidFill>
              <a:schemeClr val="bg2"/>
            </a:solidFill>
            <a:prstDash val="solid"/>
          </a:ln>
        </p:spPr>
      </p:sp>
      <p:sp>
        <p:nvSpPr>
          <p:cNvPr id="21" name="Number badge"/>
          <p:cNvSpPr/>
          <p:nvPr/>
        </p:nvSpPr>
        <p:spPr>
          <a:xfrm>
            <a:off x="621792" y="3410712"/>
            <a:ext cx="384048" cy="384048"/>
          </a:xfrm>
          <a:prstGeom prst="ellipse">
            <a:avLst/>
          </a:prstGeom>
          <a:solidFill>
            <a:schemeClr val="accent1"/>
          </a:solidFill>
          <a:ln w="12700">
            <a:solidFill>
              <a:schemeClr val="accent1"/>
            </a:solidFill>
            <a:prstDash val="solid"/>
          </a:ln>
        </p:spPr>
      </p:sp>
      <p:sp>
        <p:nvSpPr>
          <p:cNvPr id="22" name="Text 19"/>
          <p:cNvSpPr txBox="1"/>
          <p:nvPr/>
        </p:nvSpPr>
        <p:spPr>
          <a:xfrm>
            <a:off x="621792" y="3410712"/>
            <a:ext cx="384048" cy="384048"/>
          </a:xfrm>
          <a:prstGeom prst="rect">
            <a:avLst/>
          </a:prstGeom>
          <a:noFill/>
          <a:ln/>
        </p:spPr>
        <p:txBody>
          <a:bodyPr wrap="square" lIns="0" tIns="0" rIns="0" bIns="0" rtlCol="0" anchor="ctr"/>
          <a:lstStyle/>
          <a:p>
            <a:pPr algn="ctr" indent="0" marL="0">
              <a:buNone/>
            </a:pPr>
            <a:r>
              <a:rPr lang="en-US" sz="1400" b="1" dirty="0">
                <a:solidFill>
                  <a:schemeClr val="bg1"/>
                </a:solidFill>
              </a:rPr>
              <a:t>4</a:t>
            </a:r>
            <a:endParaRPr lang="en-US" sz="1400" dirty="0"/>
          </a:p>
        </p:txBody>
      </p:sp>
      <p:sp>
        <p:nvSpPr>
          <p:cNvPr id="23" name="Text 20"/>
          <p:cNvSpPr txBox="1"/>
          <p:nvPr/>
        </p:nvSpPr>
        <p:spPr>
          <a:xfrm>
            <a:off x="1115568" y="3374136"/>
            <a:ext cx="1828800" cy="457200"/>
          </a:xfrm>
          <a:prstGeom prst="rect">
            <a:avLst/>
          </a:prstGeom>
          <a:noFill/>
          <a:ln/>
        </p:spPr>
        <p:txBody>
          <a:bodyPr wrap="square" lIns="0" tIns="0" rIns="0" bIns="0" rtlCol="0" anchor="ctr"/>
          <a:lstStyle/>
          <a:p>
            <a:pPr indent="0" marL="0">
              <a:buNone/>
            </a:pPr>
            <a:r>
              <a:rPr lang="en-US" sz="1500" b="1" dirty="0">
                <a:solidFill>
                  <a:schemeClr val="tx1"/>
                </a:solidFill>
              </a:rPr>
              <a:t>Raise value-added share</a:t>
            </a:r>
            <a:endParaRPr lang="en-US" sz="1500" dirty="0"/>
          </a:p>
        </p:txBody>
      </p:sp>
      <p:sp>
        <p:nvSpPr>
          <p:cNvPr id="24" name="Text 21"/>
          <p:cNvSpPr txBox="1"/>
          <p:nvPr/>
        </p:nvSpPr>
        <p:spPr>
          <a:xfrm>
            <a:off x="621792" y="3977640"/>
            <a:ext cx="2276856" cy="685800"/>
          </a:xfrm>
          <a:prstGeom prst="rect">
            <a:avLst/>
          </a:prstGeom>
          <a:noFill/>
          <a:ln/>
        </p:spPr>
        <p:txBody>
          <a:bodyPr wrap="square" lIns="0" tIns="0" rIns="0" bIns="0" rtlCol="0" anchor="t"/>
          <a:lstStyle/>
          <a:p>
            <a:pPr indent="0" marL="0">
              <a:buNone/>
            </a:pPr>
            <a:r>
              <a:rPr lang="en-US" sz="1400" dirty="0">
                <a:solidFill>
                  <a:schemeClr val="tx1"/>
                </a:solidFill>
              </a:rPr>
              <a:t>Mix shift and wider customer and market base</a:t>
            </a:r>
            <a:endParaRPr lang="en-US" sz="1400" dirty="0"/>
          </a:p>
        </p:txBody>
      </p:sp>
      <p:sp>
        <p:nvSpPr>
          <p:cNvPr id="25" name="Priority card"/>
          <p:cNvSpPr/>
          <p:nvPr/>
        </p:nvSpPr>
        <p:spPr>
          <a:xfrm>
            <a:off x="3268980" y="3246120"/>
            <a:ext cx="2606040" cy="1508760"/>
          </a:xfrm>
          <a:prstGeom prst="roundRect">
            <a:avLst>
              <a:gd name="adj" fmla="val 4848"/>
            </a:avLst>
          </a:prstGeom>
          <a:solidFill>
            <a:schemeClr val="bg2"/>
          </a:solidFill>
          <a:ln w="12700">
            <a:solidFill>
              <a:schemeClr val="bg2"/>
            </a:solidFill>
            <a:prstDash val="solid"/>
          </a:ln>
        </p:spPr>
      </p:sp>
      <p:sp>
        <p:nvSpPr>
          <p:cNvPr id="26" name="Number badge"/>
          <p:cNvSpPr/>
          <p:nvPr/>
        </p:nvSpPr>
        <p:spPr>
          <a:xfrm>
            <a:off x="3433572" y="3410712"/>
            <a:ext cx="384048" cy="384048"/>
          </a:xfrm>
          <a:prstGeom prst="ellipse">
            <a:avLst/>
          </a:prstGeom>
          <a:solidFill>
            <a:schemeClr val="accent1"/>
          </a:solidFill>
          <a:ln w="12700">
            <a:solidFill>
              <a:schemeClr val="accent1"/>
            </a:solidFill>
            <a:prstDash val="solid"/>
          </a:ln>
        </p:spPr>
      </p:sp>
      <p:sp>
        <p:nvSpPr>
          <p:cNvPr id="27" name="Text 24"/>
          <p:cNvSpPr txBox="1"/>
          <p:nvPr/>
        </p:nvSpPr>
        <p:spPr>
          <a:xfrm>
            <a:off x="3433572" y="3410712"/>
            <a:ext cx="384048" cy="384048"/>
          </a:xfrm>
          <a:prstGeom prst="rect">
            <a:avLst/>
          </a:prstGeom>
          <a:noFill/>
          <a:ln/>
        </p:spPr>
        <p:txBody>
          <a:bodyPr wrap="square" lIns="0" tIns="0" rIns="0" bIns="0" rtlCol="0" anchor="ctr"/>
          <a:lstStyle/>
          <a:p>
            <a:pPr algn="ctr" indent="0" marL="0">
              <a:buNone/>
            </a:pPr>
            <a:r>
              <a:rPr lang="en-US" sz="1400" b="1" dirty="0">
                <a:solidFill>
                  <a:schemeClr val="bg1"/>
                </a:solidFill>
              </a:rPr>
              <a:t>5</a:t>
            </a:r>
            <a:endParaRPr lang="en-US" sz="1400" dirty="0"/>
          </a:p>
        </p:txBody>
      </p:sp>
      <p:sp>
        <p:nvSpPr>
          <p:cNvPr id="28" name="Text 25"/>
          <p:cNvSpPr txBox="1"/>
          <p:nvPr/>
        </p:nvSpPr>
        <p:spPr>
          <a:xfrm>
            <a:off x="3927348" y="3374136"/>
            <a:ext cx="1828800" cy="457200"/>
          </a:xfrm>
          <a:prstGeom prst="rect">
            <a:avLst/>
          </a:prstGeom>
          <a:noFill/>
          <a:ln/>
        </p:spPr>
        <p:txBody>
          <a:bodyPr wrap="square" lIns="0" tIns="0" rIns="0" bIns="0" rtlCol="0" anchor="ctr"/>
          <a:lstStyle/>
          <a:p>
            <a:pPr indent="0" marL="0">
              <a:buNone/>
            </a:pPr>
            <a:r>
              <a:rPr lang="en-US" sz="1500" b="1" dirty="0">
                <a:solidFill>
                  <a:schemeClr val="tx1"/>
                </a:solidFill>
              </a:rPr>
              <a:t>Energy efficiency</a:t>
            </a:r>
            <a:endParaRPr lang="en-US" sz="1500" dirty="0"/>
          </a:p>
        </p:txBody>
      </p:sp>
      <p:sp>
        <p:nvSpPr>
          <p:cNvPr id="29" name="Text 26"/>
          <p:cNvSpPr txBox="1"/>
          <p:nvPr/>
        </p:nvSpPr>
        <p:spPr>
          <a:xfrm>
            <a:off x="3433572" y="3977640"/>
            <a:ext cx="2276856" cy="685800"/>
          </a:xfrm>
          <a:prstGeom prst="rect">
            <a:avLst/>
          </a:prstGeom>
          <a:noFill/>
          <a:ln/>
        </p:spPr>
        <p:txBody>
          <a:bodyPr wrap="square" lIns="0" tIns="0" rIns="0" bIns="0" rtlCol="0" anchor="t"/>
          <a:lstStyle/>
          <a:p>
            <a:pPr indent="0" marL="0">
              <a:buNone/>
            </a:pPr>
            <a:r>
              <a:rPr lang="en-US" sz="1400" dirty="0">
                <a:solidFill>
                  <a:schemeClr val="tx1"/>
                </a:solidFill>
              </a:rPr>
              <a:t>Efficiency and renewables where payback is sound</a:t>
            </a:r>
            <a:endParaRPr lang="en-US" sz="1400" dirty="0"/>
          </a:p>
        </p:txBody>
      </p:sp>
      <p:sp>
        <p:nvSpPr>
          <p:cNvPr id="30" name="Priority card"/>
          <p:cNvSpPr/>
          <p:nvPr/>
        </p:nvSpPr>
        <p:spPr>
          <a:xfrm>
            <a:off x="6080760" y="3246120"/>
            <a:ext cx="2606040" cy="1508760"/>
          </a:xfrm>
          <a:prstGeom prst="roundRect">
            <a:avLst>
              <a:gd name="adj" fmla="val 4848"/>
            </a:avLst>
          </a:prstGeom>
          <a:solidFill>
            <a:schemeClr val="bg2"/>
          </a:solidFill>
          <a:ln w="12700">
            <a:solidFill>
              <a:schemeClr val="bg2"/>
            </a:solidFill>
            <a:prstDash val="solid"/>
          </a:ln>
        </p:spPr>
      </p:sp>
      <p:sp>
        <p:nvSpPr>
          <p:cNvPr id="31" name="Number badge"/>
          <p:cNvSpPr/>
          <p:nvPr/>
        </p:nvSpPr>
        <p:spPr>
          <a:xfrm>
            <a:off x="6245352" y="3410712"/>
            <a:ext cx="384048" cy="384048"/>
          </a:xfrm>
          <a:prstGeom prst="ellipse">
            <a:avLst/>
          </a:prstGeom>
          <a:solidFill>
            <a:schemeClr val="accent1"/>
          </a:solidFill>
          <a:ln w="12700">
            <a:solidFill>
              <a:schemeClr val="accent1"/>
            </a:solidFill>
            <a:prstDash val="solid"/>
          </a:ln>
        </p:spPr>
      </p:sp>
      <p:sp>
        <p:nvSpPr>
          <p:cNvPr id="32" name="Text 29"/>
          <p:cNvSpPr txBox="1"/>
          <p:nvPr/>
        </p:nvSpPr>
        <p:spPr>
          <a:xfrm>
            <a:off x="6245352" y="3410712"/>
            <a:ext cx="384048" cy="384048"/>
          </a:xfrm>
          <a:prstGeom prst="rect">
            <a:avLst/>
          </a:prstGeom>
          <a:noFill/>
          <a:ln/>
        </p:spPr>
        <p:txBody>
          <a:bodyPr wrap="square" lIns="0" tIns="0" rIns="0" bIns="0" rtlCol="0" anchor="ctr"/>
          <a:lstStyle/>
          <a:p>
            <a:pPr algn="ctr" indent="0" marL="0">
              <a:buNone/>
            </a:pPr>
            <a:r>
              <a:rPr lang="en-US" sz="1400" b="1" dirty="0">
                <a:solidFill>
                  <a:schemeClr val="bg1"/>
                </a:solidFill>
              </a:rPr>
              <a:t>6</a:t>
            </a:r>
            <a:endParaRPr lang="en-US" sz="1400" dirty="0"/>
          </a:p>
        </p:txBody>
      </p:sp>
      <p:sp>
        <p:nvSpPr>
          <p:cNvPr id="33" name="Text 30"/>
          <p:cNvSpPr txBox="1"/>
          <p:nvPr/>
        </p:nvSpPr>
        <p:spPr>
          <a:xfrm>
            <a:off x="6739128" y="3374136"/>
            <a:ext cx="1828800" cy="457200"/>
          </a:xfrm>
          <a:prstGeom prst="rect">
            <a:avLst/>
          </a:prstGeom>
          <a:noFill/>
          <a:ln/>
        </p:spPr>
        <p:txBody>
          <a:bodyPr wrap="square" lIns="0" tIns="0" rIns="0" bIns="0" rtlCol="0" anchor="ctr"/>
          <a:lstStyle/>
          <a:p>
            <a:pPr indent="0" marL="0">
              <a:buNone/>
            </a:pPr>
            <a:r>
              <a:rPr lang="en-US" sz="1500" b="1" dirty="0">
                <a:solidFill>
                  <a:schemeClr val="tx1"/>
                </a:solidFill>
              </a:rPr>
              <a:t>Targeted capex</a:t>
            </a:r>
            <a:endParaRPr lang="en-US" sz="1500" dirty="0"/>
          </a:p>
        </p:txBody>
      </p:sp>
      <p:sp>
        <p:nvSpPr>
          <p:cNvPr id="34" name="Text 31"/>
          <p:cNvSpPr txBox="1"/>
          <p:nvPr/>
        </p:nvSpPr>
        <p:spPr>
          <a:xfrm>
            <a:off x="6245352" y="3977640"/>
            <a:ext cx="2276856" cy="685800"/>
          </a:xfrm>
          <a:prstGeom prst="rect">
            <a:avLst/>
          </a:prstGeom>
          <a:noFill/>
          <a:ln/>
        </p:spPr>
        <p:txBody>
          <a:bodyPr wrap="square" lIns="0" tIns="0" rIns="0" bIns="0" rtlCol="0" anchor="t"/>
          <a:lstStyle/>
          <a:p>
            <a:pPr indent="0" marL="0">
              <a:buNone/>
            </a:pPr>
            <a:r>
              <a:rPr lang="en-US" sz="1400" dirty="0">
                <a:solidFill>
                  <a:schemeClr val="tx1"/>
                </a:solidFill>
              </a:rPr>
              <a:t>Productivity, quality and cost-competitive projects</a:t>
            </a:r>
            <a:endParaRPr lang="en-US" sz="1400" dirty="0"/>
          </a:p>
        </p:txBody>
      </p:sp>
      <p:sp>
        <p:nvSpPr>
          <p:cNvPr id="25" name="Slide Number Placeholder 0"/>
          <p:cNvSpPr>
            <a:spLocks noGrp="1"/>
          </p:cNvSpPr>
          <p:nvPr>
            <p:ph type="sldNum" sz="quarter" idx="4294967295"/>
          </p:nvPr>
        </p:nvSpPr>
        <p:spPr>
          <a:xfrm>
            <a:off x="8229600" y="4828032"/>
            <a:ext cx="45720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5C7A89"/>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Motif circle large"/>
          <p:cNvSpPr/>
          <p:nvPr/>
        </p:nvSpPr>
        <p:spPr>
          <a:xfrm>
            <a:off x="6766560" y="-1280160"/>
            <a:ext cx="4023360" cy="4023360"/>
          </a:xfrm>
          <a:prstGeom prst="ellipse">
            <a:avLst/>
          </a:prstGeom>
          <a:solidFill>
            <a:schemeClr val="accent1">
              <a:alpha val="30000"/>
            </a:schemeClr>
          </a:solidFill>
          <a:ln w="12700">
            <a:solidFill>
              <a:schemeClr val="accent1">
                <a:alpha val="30000"/>
              </a:schemeClr>
            </a:solidFill>
            <a:prstDash val="solid"/>
          </a:ln>
        </p:spPr>
      </p:sp>
      <p:sp>
        <p:nvSpPr>
          <p:cNvPr id="3" name="Text 0"/>
          <p:cNvSpPr/>
          <p:nvPr>
            <p:ph idx="100" type="title" hasCustomPrompt="1"/>
          </p:nvPr>
        </p:nvSpPr>
        <p:spPr>
          <a:xfrm>
            <a:off x="731520" y="1554480"/>
            <a:ext cx="7680960" cy="1188720"/>
          </a:xfrm>
          <a:prstGeom prst="rect">
            <a:avLst/>
          </a:prstGeom>
          <a:noFill/>
          <a:ln/>
        </p:spPr>
        <p:txBody>
          <a:bodyPr wrap="square" lIns="0" tIns="0" rIns="0" bIns="0" rtlCol="0" anchor="t"/>
          <a:lstStyle/>
          <a:p>
            <a:pPr algn="l" indent="0" marL="0">
              <a:buNone/>
            </a:pPr>
            <a:r>
              <a:rPr lang="en-US" sz="4000" b="1" dirty="0">
                <a:solidFill>
                  <a:schemeClr val="bg1"/>
                </a:solidFill>
                <a:latin typeface="Cambria" pitchFamily="34" charset="0"/>
                <a:ea typeface="Cambria" pitchFamily="34" charset="-122"/>
                <a:cs typeface="Cambria" pitchFamily="34" charset="-120"/>
              </a:rPr>
              <a:t>Questions and discussion</a:t>
            </a:r>
            <a:endParaRPr lang="en-US" sz="4000" dirty="0"/>
          </a:p>
        </p:txBody>
      </p:sp>
      <p:sp>
        <p:nvSpPr>
          <p:cNvPr id="4" name="Text 2"/>
          <p:cNvSpPr txBox="1"/>
          <p:nvPr/>
        </p:nvSpPr>
        <p:spPr>
          <a:xfrm>
            <a:off x="731520" y="2606040"/>
            <a:ext cx="6035040" cy="731520"/>
          </a:xfrm>
          <a:prstGeom prst="rect">
            <a:avLst/>
          </a:prstGeom>
          <a:noFill/>
          <a:ln/>
        </p:spPr>
        <p:txBody>
          <a:bodyPr wrap="square" lIns="0" tIns="0" rIns="0" bIns="0" rtlCol="0" anchor="t"/>
          <a:lstStyle/>
          <a:p>
            <a:pPr indent="0" marL="0">
              <a:buNone/>
            </a:pPr>
            <a:r>
              <a:rPr lang="en-US" sz="1600" dirty="0">
                <a:solidFill>
                  <a:schemeClr val="accent6"/>
                </a:solidFill>
              </a:rPr>
              <a:t>No dividend recommended for FY2026: surplus is reinvested in working capital, debt reduction and planned capex.</a:t>
            </a:r>
            <a:endParaRPr lang="en-US" sz="1600" dirty="0"/>
          </a:p>
        </p:txBody>
      </p:sp>
      <p:sp>
        <p:nvSpPr>
          <p:cNvPr id="5" name="Text 3"/>
          <p:cNvSpPr txBox="1"/>
          <p:nvPr/>
        </p:nvSpPr>
        <p:spPr>
          <a:xfrm>
            <a:off x="731520" y="3474720"/>
            <a:ext cx="6400800" cy="1097280"/>
          </a:xfrm>
          <a:prstGeom prst="rect">
            <a:avLst/>
          </a:prstGeom>
          <a:noFill/>
          <a:ln/>
        </p:spPr>
        <p:txBody>
          <a:bodyPr wrap="square" lIns="0" tIns="0" rIns="0" bIns="0" rtlCol="0" anchor="t"/>
          <a:lstStyle/>
          <a:p>
            <a:pPr indent="0" marL="0">
              <a:spcAft>
                <a:spcPts val="400"/>
              </a:spcAft>
              <a:buNone/>
            </a:pPr>
            <a:r>
              <a:rPr lang="en-US" sz="1400" b="1" dirty="0">
                <a:solidFill>
                  <a:srgbClr val="E09F3E"/>
                </a:solidFill>
              </a:rPr>
              <a:t>30th Annual General Meeting</a:t>
            </a:r>
            <a:endParaRPr lang="en-US" sz="1400" dirty="0"/>
          </a:p>
          <a:p>
            <a:pPr indent="0" marL="0">
              <a:spcAft>
                <a:spcPts val="400"/>
              </a:spcAft>
              <a:buNone/>
            </a:pPr>
            <a:r>
              <a:rPr lang="en-US" sz="1400" dirty="0">
                <a:solidFill>
                  <a:srgbClr val="FFFFFF"/>
                </a:solidFill>
              </a:rPr>
              <a:t>Wednesday, October 28, 2026, 10:30 AM</a:t>
            </a:r>
            <a:endParaRPr lang="en-US" sz="1400" dirty="0"/>
          </a:p>
          <a:p>
            <a:pPr indent="0" marL="0">
              <a:spcAft>
                <a:spcPts val="400"/>
              </a:spcAft>
              <a:buNone/>
            </a:pPr>
            <a:r>
              <a:rPr lang="en-US" sz="1400" dirty="0">
                <a:solidFill>
                  <a:srgbClr val="FFFFFF"/>
                </a:solidFill>
              </a:rPr>
              <a:t>Registered Office, 3rd Floor IEP Building, Gulberg III, Lahore</a:t>
            </a:r>
            <a:endParaRPr lang="en-US" sz="1400" dirty="0"/>
          </a:p>
          <a:p>
            <a:pPr indent="0" marL="0">
              <a:spcAft>
                <a:spcPts val="400"/>
              </a:spcAft>
              <a:buNone/>
            </a:pPr>
            <a:r>
              <a:rPr lang="en-US" sz="1400" dirty="0">
                <a:solidFill>
                  <a:srgbClr val="BFD7DB"/>
                </a:solidFill>
              </a:rPr>
              <a:t>Book closure: October 21 to 28, 2026 (both days inclusive)</a:t>
            </a:r>
            <a:endParaRPr lang="en-US" sz="1400" dirty="0"/>
          </a:p>
        </p:txBody>
      </p:sp>
    </p:spTree>
  </p:cSld>
  <p:clrMapOvr>
    <a:masterClrMapping/>
  </p:clrMapOvr>
</p:sld>
</file>

<file path=ppt/theme/theme1.xml><?xml version="1.0" encoding="utf-8"?>
<a:theme xmlns:a="http://schemas.openxmlformats.org/drawingml/2006/main" name="Zephyr Briefing">
  <a:themeElements>
    <a:clrScheme name="Zephyr Briefing">
      <a:dk1>
        <a:srgbClr val="12263A"/>
      </a:dk1>
      <a:lt1>
        <a:srgbClr val="FFFFFF"/>
      </a:lt1>
      <a:dk2>
        <a:srgbClr val="0F4C5C"/>
      </a:dk2>
      <a:lt2>
        <a:srgbClr val="EEF3F5"/>
      </a:lt2>
      <a:accent1>
        <a:srgbClr val="1F7A8C"/>
      </a:accent1>
      <a:accent2>
        <a:srgbClr val="E09F3E"/>
      </a:accent2>
      <a:accent3>
        <a:srgbClr val="B5483A"/>
      </a:accent3>
      <a:accent4>
        <a:srgbClr val="3C8D5A"/>
      </a:accent4>
      <a:accent5>
        <a:srgbClr val="7FB7BE"/>
      </a:accent5>
      <a:accent6>
        <a:srgbClr val="BFD7DB"/>
      </a:accent6>
      <a:hlink>
        <a:srgbClr val="1F7A8C"/>
      </a:hlink>
      <a:folHlink>
        <a:srgbClr val="5C7A89"/>
      </a:folHlink>
    </a:clrScheme>
    <a:fontScheme name="Zephyr Briefing">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Zephyr Textiles Limited - Corporate Briefing Session 2026</dc:title>
  <dc:subject>PptxGenJS Presentation</dc:subject>
  <dc:creator>Zephyr Textiles Limited</dc:creator>
  <cp:lastModifiedBy>Zephyr Textiles Limited</cp:lastModifiedBy>
  <cp:revision>1</cp:revision>
  <dcterms:created xsi:type="dcterms:W3CDTF">2026-10-16T06:46:03Z</dcterms:created>
  <dcterms:modified xsi:type="dcterms:W3CDTF">2026-10-16T06:46:03Z</dcterms:modified>
</cp:coreProperties>
</file>